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79" r:id="rId4"/>
    <p:sldId id="280" r:id="rId5"/>
    <p:sldId id="258" r:id="rId6"/>
    <p:sldId id="281" r:id="rId7"/>
    <p:sldId id="282" r:id="rId8"/>
    <p:sldId id="265" r:id="rId9"/>
    <p:sldId id="283" r:id="rId10"/>
    <p:sldId id="284" r:id="rId11"/>
    <p:sldId id="285" r:id="rId12"/>
    <p:sldId id="286" r:id="rId13"/>
    <p:sldId id="291" r:id="rId14"/>
    <p:sldId id="270" r:id="rId15"/>
    <p:sldId id="287" r:id="rId16"/>
    <p:sldId id="288" r:id="rId17"/>
    <p:sldId id="278" r:id="rId18"/>
    <p:sldId id="289" r:id="rId19"/>
    <p:sldId id="290"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D6C5E1"/>
    <a:srgbClr val="9769B3"/>
    <a:srgbClr val="FF681D"/>
    <a:srgbClr val="BBC7A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67" autoAdjust="0"/>
  </p:normalViewPr>
  <p:slideViewPr>
    <p:cSldViewPr>
      <p:cViewPr varScale="1">
        <p:scale>
          <a:sx n="40" d="100"/>
          <a:sy n="40" d="100"/>
        </p:scale>
        <p:origin x="-8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1D1AA-65B2-4119-844A-90D58E08699B}" type="datetimeFigureOut">
              <a:rPr lang="en-US" smtClean="0"/>
              <a:pPr/>
              <a:t>9/1/2014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C10ED-7790-4316-B46D-E72FAE6473C2}" type="slidenum">
              <a:rPr lang="en-US" smtClean="0"/>
              <a:pPr/>
              <a:t>‹#›</a:t>
            </a:fld>
            <a:endParaRPr lang="en-US" dirty="0"/>
          </a:p>
        </p:txBody>
      </p:sp>
    </p:spTree>
    <p:extLst>
      <p:ext uri="{BB962C8B-B14F-4D97-AF65-F5344CB8AC3E}">
        <p14:creationId xmlns:p14="http://schemas.microsoft.com/office/powerpoint/2010/main" val="140211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word font and the word typeface are interchangeable</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 students to determine which item 1-4 is more visually appealing to them</a:t>
            </a:r>
            <a:r>
              <a:rPr lang="en-US" baseline="0" dirty="0" smtClean="0"/>
              <a:t> – and tell why.</a:t>
            </a:r>
            <a:endParaRPr lang="en-US" dirty="0" smtClean="0"/>
          </a:p>
          <a:p>
            <a:r>
              <a:rPr lang="en-US" dirty="0" smtClean="0"/>
              <a:t>When the font style is not significantly different</a:t>
            </a:r>
            <a:r>
              <a:rPr lang="en-US" baseline="0" dirty="0" smtClean="0"/>
              <a:t> than the font style used at other places in the document – it appears to be conflicting rather than contrasting.    None of these represent good font style selection.  </a:t>
            </a:r>
          </a:p>
          <a:p>
            <a:r>
              <a:rPr lang="en-US" baseline="0" dirty="0" smtClean="0"/>
              <a:t>While #2 and #4 have a title font within the same category as the body font – it still appears to conflict and destroy any effort to unify the document.</a:t>
            </a:r>
          </a:p>
          <a:p>
            <a:endParaRPr lang="en-US" baseline="0" dirty="0" smtClean="0"/>
          </a:p>
          <a:p>
            <a:r>
              <a:rPr lang="en-US" baseline="0" dirty="0" smtClean="0"/>
              <a:t>Rule of thumb: Do not choose two differing font styles from the SAME category, it conflicts rather than contrasts.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Box #1 and #3 show Sans</a:t>
            </a:r>
            <a:r>
              <a:rPr lang="en-US" baseline="0" dirty="0" smtClean="0"/>
              <a:t> Serif and Serif examples of using the same font style choice for Title and text.</a:t>
            </a:r>
          </a:p>
          <a:p>
            <a:r>
              <a:rPr lang="en-US" baseline="0" dirty="0" smtClean="0"/>
              <a:t>Box #2 and #4 show examples of using opposing font style choices for Title and text.</a:t>
            </a:r>
          </a:p>
          <a:p>
            <a:r>
              <a:rPr lang="en-US" baseline="0" dirty="0" smtClean="0"/>
              <a:t>Ask the students to offer their opinions of which is the most appealing.  Ask them to explain why they feel this way.</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Box #1: The font style of this text is called Parchment.  It is ornamental</a:t>
            </a:r>
            <a:r>
              <a:rPr lang="en-US" baseline="0" dirty="0" smtClean="0"/>
              <a:t> – used for its decorative value.  However, when used to display a full paragraph of text, the reader finds it difficult to read.  </a:t>
            </a:r>
          </a:p>
          <a:p>
            <a:endParaRPr lang="en-US" baseline="0" dirty="0" smtClean="0"/>
          </a:p>
          <a:p>
            <a:r>
              <a:rPr lang="en-US" baseline="0" dirty="0" smtClean="0"/>
              <a:t>Box #2: The font style of this text is called Rage Italic.  It is a script font – used also for its emphasis or decorative value.  As with the ornamentals, when used to display a full paragraph of text, the reader finds it difficult to read.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create contrast without changing the font style</a:t>
            </a:r>
            <a:r>
              <a:rPr lang="en-US" baseline="0" dirty="0" smtClean="0"/>
              <a:t> choice, try using all caps for a heading, but you should never use that for a full paragraph of text.</a:t>
            </a:r>
          </a:p>
          <a:p>
            <a:r>
              <a:rPr lang="en-US" baseline="0" dirty="0" smtClean="0"/>
              <a:t>Or you could change the shading of an object as seen in box #2.</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font used for the title of this slide is a serif font – notice the tips at the end of the strokes for the letters.</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font used for the title of this slide is a sans serif font – notice the absence of tips at the end of the strokes for the letters.</a:t>
            </a:r>
            <a:endParaRPr lang="en-US" dirty="0" smtClean="0"/>
          </a:p>
          <a:p>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font used for the title of this slide is a script font – notice how the letters appear to have been handwritten.</a:t>
            </a:r>
            <a:endParaRPr lang="en-US" dirty="0" smtClean="0"/>
          </a:p>
          <a:p>
            <a:r>
              <a:rPr lang="en-US" dirty="0" smtClean="0"/>
              <a:t>Avoid</a:t>
            </a:r>
            <a:r>
              <a:rPr lang="en-US" baseline="0" dirty="0" smtClean="0"/>
              <a:t> using script lettering for long paragraphs of information.  Although it looks hand written, it becomes tiresome when reading long passages of handwritten text.</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font used for the title of this slide is an ornamental font – notice how the letters have a unique style that obviously sets them apart from the three other categories of font.</a:t>
            </a:r>
            <a:endParaRPr lang="en-US" dirty="0" smtClean="0"/>
          </a:p>
          <a:p>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Variations can occur in the tips – but they are all still serif font.</a:t>
            </a:r>
          </a:p>
          <a:p>
            <a:r>
              <a:rPr lang="en-US" dirty="0" smtClean="0"/>
              <a:t>While serif font is a good</a:t>
            </a:r>
            <a:r>
              <a:rPr lang="en-US" baseline="0" dirty="0" smtClean="0"/>
              <a:t> choice for printed publications – some say it is easier to read in paragraph format due to the serifs on the bottom of the letters creating an unseen connection but giving the reader a visual line to follow when reading. </a:t>
            </a:r>
          </a:p>
          <a:p>
            <a:r>
              <a:rPr lang="en-US" dirty="0" smtClean="0"/>
              <a:t>However, because of the variations in the tips, you</a:t>
            </a:r>
            <a:r>
              <a:rPr lang="en-US" baseline="0" dirty="0" smtClean="0"/>
              <a:t> should never choose two different font styles within this category for the same page of your publication.  It gives the reader a sense of choppiness and prevents good reading flow.</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Variations can occur in the thickness of the stroke</a:t>
            </a:r>
            <a:r>
              <a:rPr lang="en-US" baseline="0" dirty="0" smtClean="0"/>
              <a:t> for the letters, but there are no tips at the end of the strokes.</a:t>
            </a:r>
          </a:p>
          <a:p>
            <a:r>
              <a:rPr lang="en-US" baseline="0" dirty="0" smtClean="0"/>
              <a:t>Some viewers believe that Sans Serif font is easier to view electronically than serif, however, if information is printed from the site, it still needs to be easily read in printed format.</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Variations can occur in the strokes</a:t>
            </a:r>
            <a:r>
              <a:rPr lang="en-US" baseline="0" dirty="0" smtClean="0"/>
              <a:t> for the letters, but the letters themselves have the appearance of having been handwritten.</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Ornamental</a:t>
            </a:r>
            <a:r>
              <a:rPr lang="en-US" baseline="0" dirty="0" smtClean="0"/>
              <a:t> fonts are also called “decorative” fonts due to their unique decorativeness.  They are used sparingly and for the sake of decoration.  You should never choose a decorative font to type a paragraph of information.  Use them only for main headings or an attention getter.</a:t>
            </a:r>
            <a:endParaRPr lang="en-US" dirty="0"/>
          </a:p>
        </p:txBody>
      </p:sp>
      <p:sp>
        <p:nvSpPr>
          <p:cNvPr id="4" name="Slide Number Placeholder 3"/>
          <p:cNvSpPr>
            <a:spLocks noGrp="1"/>
          </p:cNvSpPr>
          <p:nvPr>
            <p:ph type="sldNum" sz="quarter" idx="10"/>
          </p:nvPr>
        </p:nvSpPr>
        <p:spPr/>
        <p:txBody>
          <a:bodyPr/>
          <a:lstStyle/>
          <a:p>
            <a:fld id="{4ACC10ED-7790-4316-B46D-E72FAE6473C2}"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0"/>
          <p:cNvSpPr>
            <a:spLocks noChangeShapeType="1"/>
          </p:cNvSpPr>
          <p:nvPr/>
        </p:nvSpPr>
        <p:spPr bwMode="auto">
          <a:xfrm>
            <a:off x="533400" y="2819400"/>
            <a:ext cx="8001000" cy="0"/>
          </a:xfrm>
          <a:prstGeom prst="line">
            <a:avLst/>
          </a:prstGeom>
          <a:noFill/>
          <a:ln w="6350">
            <a:solidFill>
              <a:schemeClr val="tx1"/>
            </a:solidFill>
            <a:round/>
            <a:headEnd/>
            <a:tailEnd/>
          </a:ln>
          <a:effectLst/>
        </p:spPr>
        <p:txBody>
          <a:bodyPr/>
          <a:lstStyle/>
          <a:p>
            <a:pPr>
              <a:defRPr/>
            </a:pPr>
            <a:endParaRPr lang="en-US"/>
          </a:p>
        </p:txBody>
      </p:sp>
      <p:pic>
        <p:nvPicPr>
          <p:cNvPr id="5" name="Picture 9" descr="IT Logo.jpg"/>
          <p:cNvPicPr>
            <a:picLocks noChangeAspect="1"/>
          </p:cNvPicPr>
          <p:nvPr/>
        </p:nvPicPr>
        <p:blipFill>
          <a:blip r:embed="rId2" cstate="print"/>
          <a:srcRect/>
          <a:stretch>
            <a:fillRect/>
          </a:stretch>
        </p:blipFill>
        <p:spPr bwMode="auto">
          <a:xfrm>
            <a:off x="6553200" y="457200"/>
            <a:ext cx="1914525" cy="881063"/>
          </a:xfrm>
          <a:prstGeom prst="rect">
            <a:avLst/>
          </a:prstGeom>
          <a:noFill/>
          <a:ln w="9525">
            <a:noFill/>
            <a:miter lim="800000"/>
            <a:headEnd/>
            <a:tailEnd/>
          </a:ln>
        </p:spPr>
      </p:pic>
      <p:sp>
        <p:nvSpPr>
          <p:cNvPr id="44035" name="Rectangle 3"/>
          <p:cNvSpPr>
            <a:spLocks noGrp="1" noChangeArrowheads="1"/>
          </p:cNvSpPr>
          <p:nvPr>
            <p:ph type="ctrTitle"/>
          </p:nvPr>
        </p:nvSpPr>
        <p:spPr>
          <a:xfrm>
            <a:off x="533400" y="1600200"/>
            <a:ext cx="8001000" cy="1000125"/>
          </a:xfrm>
        </p:spPr>
        <p:txBody>
          <a:bodyPr/>
          <a:lstStyle>
            <a:lvl1pPr algn="r">
              <a:defRPr sz="4800"/>
            </a:lvl1pPr>
          </a:lstStyle>
          <a:p>
            <a:r>
              <a:rPr lang="en-US" altLang="en-US" smtClean="0"/>
              <a:t>Click to edit Master title style</a:t>
            </a:r>
            <a:endParaRPr lang="en-US" altLang="en-US"/>
          </a:p>
        </p:txBody>
      </p:sp>
      <p:sp>
        <p:nvSpPr>
          <p:cNvPr id="44036" name="Rectangle 4"/>
          <p:cNvSpPr>
            <a:spLocks noGrp="1" noChangeArrowheads="1"/>
          </p:cNvSpPr>
          <p:nvPr>
            <p:ph type="subTitle" idx="1"/>
          </p:nvPr>
        </p:nvSpPr>
        <p:spPr>
          <a:xfrm>
            <a:off x="849313" y="3049588"/>
            <a:ext cx="7685087"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6" name="Rectangle 5"/>
          <p:cNvSpPr>
            <a:spLocks noGrp="1" noChangeArrowheads="1"/>
          </p:cNvSpPr>
          <p:nvPr>
            <p:ph type="dt" sz="half" idx="10"/>
          </p:nvPr>
        </p:nvSpPr>
        <p:spPr>
          <a:xfrm>
            <a:off x="457200" y="6248400"/>
            <a:ext cx="3733800" cy="457200"/>
          </a:xfrm>
        </p:spPr>
        <p:txBody>
          <a:bodyPr/>
          <a:lstStyle>
            <a:lvl1pPr>
              <a:defRPr/>
            </a:lvl1pPr>
          </a:lstStyle>
          <a:p>
            <a:fld id="{9B8CA363-EA67-4750-A04A-8A5642D58569}" type="datetime1">
              <a:rPr lang="en-US" smtClean="0"/>
              <a:pPr/>
              <a:t>9/1/2014</a:t>
            </a:fld>
            <a:endParaRPr lang="en-US" dirty="0"/>
          </a:p>
        </p:txBody>
      </p:sp>
      <p:sp>
        <p:nvSpPr>
          <p:cNvPr id="7" name="Rectangle 7"/>
          <p:cNvSpPr>
            <a:spLocks noGrp="1" noChangeArrowheads="1"/>
          </p:cNvSpPr>
          <p:nvPr>
            <p:ph type="sldNum" sz="quarter" idx="11"/>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C3AE3AA-FB3F-489D-A2C7-DBC5B564CB53}" type="datetime1">
              <a:rPr lang="en-US" smtClean="0"/>
              <a:pPr/>
              <a:t>9/1/2014</a:t>
            </a:fld>
            <a:endParaRPr lang="en-US" dirty="0"/>
          </a:p>
        </p:txBody>
      </p:sp>
      <p:sp>
        <p:nvSpPr>
          <p:cNvPr id="5" name="Footer Placeholder 4"/>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6" name="Slide Number Placeholder 5"/>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F4A725-09D5-49B6-A895-2399B3A5C421}" type="datetime1">
              <a:rPr lang="en-US" smtClean="0"/>
              <a:pPr/>
              <a:t>9/1/2014</a:t>
            </a:fld>
            <a:endParaRPr lang="en-US" dirty="0"/>
          </a:p>
        </p:txBody>
      </p:sp>
      <p:sp>
        <p:nvSpPr>
          <p:cNvPr id="5" name="Footer Placeholder 4"/>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6" name="Slide Number Placeholder 5"/>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fld id="{35A97484-1E4B-4AAB-A0E0-F11D695E2872}" type="datetime1">
              <a:rPr lang="en-US" smtClean="0"/>
              <a:pPr/>
              <a:t>9/1/2014</a:t>
            </a:fld>
            <a:endParaRPr lang="en-US" dirty="0"/>
          </a:p>
        </p:txBody>
      </p:sp>
      <p:sp>
        <p:nvSpPr>
          <p:cNvPr id="7" name="Footer Placeholder 6"/>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8" name="Slide Number Placeholder 7"/>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3C1E34C-D8C4-45B8-93CE-DD216A70595B}" type="datetime1">
              <a:rPr lang="en-US" smtClean="0"/>
              <a:pPr/>
              <a:t>9/1/2014</a:t>
            </a:fld>
            <a:endParaRPr lang="en-US" dirty="0"/>
          </a:p>
        </p:txBody>
      </p:sp>
      <p:sp>
        <p:nvSpPr>
          <p:cNvPr id="6" name="Footer Placeholder 5"/>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7" name="Slide Number Placeholder 6"/>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1B2B85C-B4E4-48B3-9FBA-A7BFFF75FDED}" type="datetime1">
              <a:rPr lang="en-US" smtClean="0"/>
              <a:pPr/>
              <a:t>9/1/2014</a:t>
            </a:fld>
            <a:endParaRPr lang="en-US" dirty="0"/>
          </a:p>
        </p:txBody>
      </p:sp>
      <p:sp>
        <p:nvSpPr>
          <p:cNvPr id="6" name="Footer Placeholder 5"/>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7" name="Slide Number Placeholder 6"/>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479F4960-9372-4362-BB1E-2D2CC7A40892}" type="datetime1">
              <a:rPr lang="en-US" smtClean="0"/>
              <a:pPr/>
              <a:t>9/1/2014</a:t>
            </a:fld>
            <a:endParaRPr lang="en-US" dirty="0"/>
          </a:p>
        </p:txBody>
      </p:sp>
      <p:sp>
        <p:nvSpPr>
          <p:cNvPr id="5" name="Footer Placeholder 4"/>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6" name="Slide Number Placeholder 5"/>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65C14BA-66D3-49BF-B0F1-539181CD4962}" type="datetime1">
              <a:rPr lang="en-US" smtClean="0"/>
              <a:pPr/>
              <a:t>9/1/2014</a:t>
            </a:fld>
            <a:endParaRPr lang="en-US" dirty="0"/>
          </a:p>
        </p:txBody>
      </p:sp>
      <p:sp>
        <p:nvSpPr>
          <p:cNvPr id="5" name="Footer Placeholder 4"/>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6" name="Slide Number Placeholder 5"/>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8DB383-0CF0-4A51-9213-9D193F991C96}" type="datetime1">
              <a:rPr lang="en-US" smtClean="0"/>
              <a:pPr/>
              <a:t>9/1/2014</a:t>
            </a:fld>
            <a:endParaRPr lang="en-US" dirty="0"/>
          </a:p>
        </p:txBody>
      </p:sp>
      <p:sp>
        <p:nvSpPr>
          <p:cNvPr id="6" name="Footer Placeholder 5"/>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7" name="Slide Number Placeholder 6"/>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E5F257D-A788-41CB-BFD0-16E5BF10FEAF}" type="datetime1">
              <a:rPr lang="en-US" smtClean="0"/>
              <a:pPr/>
              <a:t>9/1/2014</a:t>
            </a:fld>
            <a:endParaRPr lang="en-US" dirty="0"/>
          </a:p>
        </p:txBody>
      </p:sp>
      <p:sp>
        <p:nvSpPr>
          <p:cNvPr id="8" name="Footer Placeholder 7"/>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9" name="Slide Number Placeholder 8"/>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907B23C-4340-4788-9E9E-8BB5B529821A}" type="datetime1">
              <a:rPr lang="en-US" smtClean="0"/>
              <a:pPr/>
              <a:t>9/1/2014</a:t>
            </a:fld>
            <a:endParaRPr lang="en-US" dirty="0"/>
          </a:p>
        </p:txBody>
      </p:sp>
      <p:sp>
        <p:nvSpPr>
          <p:cNvPr id="4" name="Footer Placeholder 3"/>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5" name="Slide Number Placeholder 4"/>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D2A9777-0E70-4DA9-8B36-E3FACDCEF634}" type="datetime1">
              <a:rPr lang="en-US" smtClean="0"/>
              <a:pPr/>
              <a:t>9/1/2014</a:t>
            </a:fld>
            <a:endParaRPr lang="en-US" dirty="0"/>
          </a:p>
        </p:txBody>
      </p:sp>
      <p:sp>
        <p:nvSpPr>
          <p:cNvPr id="3" name="Footer Placeholder 2"/>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4" name="Slide Number Placeholder 3"/>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C41BCE7-0CD4-4F98-AAFD-EB658A6566AE}" type="datetime1">
              <a:rPr lang="en-US" smtClean="0"/>
              <a:pPr/>
              <a:t>9/1/2014</a:t>
            </a:fld>
            <a:endParaRPr lang="en-US" dirty="0"/>
          </a:p>
        </p:txBody>
      </p:sp>
      <p:sp>
        <p:nvSpPr>
          <p:cNvPr id="6" name="Footer Placeholder 5"/>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7" name="Slide Number Placeholder 6"/>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3C4630D-F98B-4A78-8860-4384DDE5B5A2}" type="datetime1">
              <a:rPr lang="en-US" smtClean="0"/>
              <a:pPr/>
              <a:t>9/1/2014</a:t>
            </a:fld>
            <a:endParaRPr lang="en-US" dirty="0"/>
          </a:p>
        </p:txBody>
      </p:sp>
      <p:sp>
        <p:nvSpPr>
          <p:cNvPr id="6" name="Footer Placeholder 5"/>
          <p:cNvSpPr>
            <a:spLocks noGrp="1"/>
          </p:cNvSpPr>
          <p:nvPr>
            <p:ph type="ftr" sz="quarter" idx="11"/>
          </p:nvPr>
        </p:nvSpPr>
        <p:spPr/>
        <p:txBody>
          <a:bodyPr/>
          <a:lstStyle>
            <a:lvl1pPr>
              <a:defRPr dirty="0" smtClean="0"/>
            </a:lvl1pPr>
          </a:lstStyle>
          <a:p>
            <a:r>
              <a:rPr lang="en-US" smtClean="0"/>
              <a:t>© UNT in Partnership with TEA</a:t>
            </a:r>
            <a:endParaRPr lang="en-US" dirty="0"/>
          </a:p>
        </p:txBody>
      </p:sp>
      <p:sp>
        <p:nvSpPr>
          <p:cNvPr id="7" name="Slide Number Placeholder 6"/>
          <p:cNvSpPr>
            <a:spLocks noGrp="1"/>
          </p:cNvSpPr>
          <p:nvPr>
            <p:ph type="sldNum" sz="quarter" idx="12"/>
          </p:nvPr>
        </p:nvSpPr>
        <p:spPr/>
        <p:txBody>
          <a:bodyPr/>
          <a:lstStyle>
            <a:lvl1pPr>
              <a:defRPr/>
            </a:lvl1pPr>
          </a:lstStyle>
          <a:p>
            <a:fld id="{66142F5F-DA33-4275-9239-5D60D31CB088}"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122238"/>
            <a:ext cx="62484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013" name="Rectangle 5"/>
          <p:cNvSpPr>
            <a:spLocks noGrp="1" noChangeArrowheads="1"/>
          </p:cNvSpPr>
          <p:nvPr>
            <p:ph type="dt" sz="half" idx="2"/>
          </p:nvPr>
        </p:nvSpPr>
        <p:spPr bwMode="auto">
          <a:xfrm>
            <a:off x="457200" y="62484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fld id="{425E020B-079B-4254-9FDA-527EA534D8B9}" type="datetime1">
              <a:rPr lang="en-US" smtClean="0"/>
              <a:pPr/>
              <a:t>9/1/2014</a:t>
            </a:fld>
            <a:endParaRPr lang="en-US" dirty="0"/>
          </a:p>
        </p:txBody>
      </p:sp>
      <p:sp>
        <p:nvSpPr>
          <p:cNvPr id="43014" name="Rectangle 6"/>
          <p:cNvSpPr>
            <a:spLocks noGrp="1" noChangeArrowheads="1"/>
          </p:cNvSpPr>
          <p:nvPr>
            <p:ph type="ftr" sz="quarter" idx="3"/>
          </p:nvPr>
        </p:nvSpPr>
        <p:spPr bwMode="auto">
          <a:xfrm>
            <a:off x="3124200" y="624840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dirty="0" smtClean="0">
                <a:solidFill>
                  <a:schemeClr val="tx1"/>
                </a:solidFill>
              </a:defRPr>
            </a:lvl1pPr>
          </a:lstStyle>
          <a:p>
            <a:r>
              <a:rPr lang="en-US" smtClean="0"/>
              <a:t>© UNT in Partnership with TEA</a:t>
            </a:r>
            <a:endParaRPr lang="en-US" dirty="0"/>
          </a:p>
        </p:txBody>
      </p:sp>
      <p:sp>
        <p:nvSpPr>
          <p:cNvPr id="43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66142F5F-DA33-4275-9239-5D60D31CB088}" type="slidenum">
              <a:rPr lang="en-US" smtClean="0"/>
              <a:pPr/>
              <a:t>‹#›</a:t>
            </a:fld>
            <a:endParaRPr lang="en-US" dirty="0"/>
          </a:p>
        </p:txBody>
      </p:sp>
      <p:pic>
        <p:nvPicPr>
          <p:cNvPr id="1031" name="Picture 7" descr="IT Logo.jpg"/>
          <p:cNvPicPr>
            <a:picLocks noChangeAspect="1"/>
          </p:cNvPicPr>
          <p:nvPr/>
        </p:nvPicPr>
        <p:blipFill>
          <a:blip r:embed="rId16" cstate="print"/>
          <a:srcRect/>
          <a:stretch>
            <a:fillRect/>
          </a:stretch>
        </p:blipFill>
        <p:spPr bwMode="auto">
          <a:xfrm>
            <a:off x="6705600" y="381000"/>
            <a:ext cx="1914525" cy="881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p:timing>
    <p:tnLst>
      <p:par>
        <p:cTn id="1" dur="indefinite" restart="never" nodeType="tmRoot"/>
      </p:par>
    </p:tnLst>
  </p:timing>
  <p:hf hd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rgbClr val="000066"/>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rgbClr val="000066"/>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rgbClr val="000066"/>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rgbClr val="000066"/>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sz="7200" dirty="0" smtClean="0"/>
              <a:t>Font &amp; Typeface</a:t>
            </a:r>
            <a:endParaRPr lang="en-US" sz="7200" dirty="0"/>
          </a:p>
        </p:txBody>
      </p:sp>
      <p:sp>
        <p:nvSpPr>
          <p:cNvPr id="3" name="Subtitle 2"/>
          <p:cNvSpPr>
            <a:spLocks noGrp="1"/>
          </p:cNvSpPr>
          <p:nvPr>
            <p:ph type="subTitle" idx="1"/>
          </p:nvPr>
        </p:nvSpPr>
        <p:spPr>
          <a:xfrm>
            <a:off x="1371600" y="3962400"/>
            <a:ext cx="6400800" cy="1752600"/>
          </a:xfrm>
        </p:spPr>
        <p:txBody>
          <a:bodyPr/>
          <a:lstStyle/>
          <a:p>
            <a:pPr algn="ctr"/>
            <a:r>
              <a:rPr lang="en-US" dirty="0" smtClean="0"/>
              <a:t>Making good design choices in formatting options for font when developing visually appealing publications</a:t>
            </a:r>
            <a:endParaRPr lang="en-US" dirty="0"/>
          </a:p>
        </p:txBody>
      </p:sp>
      <p:sp>
        <p:nvSpPr>
          <p:cNvPr id="4" name="TextBox 3"/>
          <p:cNvSpPr txBox="1"/>
          <p:nvPr/>
        </p:nvSpPr>
        <p:spPr>
          <a:xfrm>
            <a:off x="3962400" y="2895600"/>
            <a:ext cx="4876800" cy="369332"/>
          </a:xfrm>
          <a:prstGeom prst="rect">
            <a:avLst/>
          </a:prstGeom>
          <a:noFill/>
        </p:spPr>
        <p:txBody>
          <a:bodyPr wrap="square" rtlCol="0">
            <a:spAutoFit/>
          </a:bodyPr>
          <a:lstStyle/>
          <a:p>
            <a:r>
              <a:rPr lang="en-US" b="1" dirty="0" smtClean="0">
                <a:solidFill>
                  <a:srgbClr val="002060"/>
                </a:solidFill>
              </a:rPr>
              <a:t>Principles of Information Technology</a:t>
            </a:r>
            <a:endParaRPr lang="en-US" b="1" dirty="0">
              <a:solidFill>
                <a:srgbClr val="002060"/>
              </a:solidFill>
            </a:endParaRPr>
          </a:p>
        </p:txBody>
      </p:sp>
      <p:sp>
        <p:nvSpPr>
          <p:cNvPr id="5" name="Slide Number Placeholder 4"/>
          <p:cNvSpPr>
            <a:spLocks noGrp="1"/>
          </p:cNvSpPr>
          <p:nvPr>
            <p:ph type="sldNum" sz="quarter" idx="11"/>
          </p:nvPr>
        </p:nvSpPr>
        <p:spPr/>
        <p:txBody>
          <a:bodyPr/>
          <a:lstStyle/>
          <a:p>
            <a:fld id="{66142F5F-DA33-4275-9239-5D60D31CB088}" type="slidenum">
              <a:rPr lang="en-US" smtClean="0"/>
              <a:pPr/>
              <a:t>1</a:t>
            </a:fld>
            <a:endParaRPr lang="en-US" dirty="0"/>
          </a:p>
        </p:txBody>
      </p:sp>
      <p:sp>
        <p:nvSpPr>
          <p:cNvPr id="6" name="Footer Placeholder 4"/>
          <p:cNvSpPr txBox="1">
            <a:spLocks/>
          </p:cNvSpPr>
          <p:nvPr/>
        </p:nvSpPr>
        <p:spPr bwMode="auto">
          <a:xfrm>
            <a:off x="4876800" y="6324600"/>
            <a:ext cx="426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Copyright © Texas Education Agency, 2013. All rights reserved.</a:t>
            </a: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b="1" dirty="0" smtClean="0"/>
              <a:t>SCRIPT  EXAMPLES </a:t>
            </a:r>
            <a:endParaRPr lang="en-US" sz="4000" b="1" dirty="0"/>
          </a:p>
        </p:txBody>
      </p:sp>
      <p:sp>
        <p:nvSpPr>
          <p:cNvPr id="12" name="Rectangle 11"/>
          <p:cNvSpPr/>
          <p:nvPr/>
        </p:nvSpPr>
        <p:spPr>
          <a:xfrm>
            <a:off x="1066800" y="2133600"/>
            <a:ext cx="2590800" cy="1107996"/>
          </a:xfrm>
          <a:prstGeom prst="rect">
            <a:avLst/>
          </a:prstGeom>
          <a:noFill/>
        </p:spPr>
        <p:txBody>
          <a:bodyPr wrap="square" lIns="91440" tIns="45720" rIns="91440" bIns="45720">
            <a:spAutoFit/>
          </a:bodyPr>
          <a:lstStyle/>
          <a:p>
            <a:r>
              <a:rPr lang="en-US" sz="6600" b="1" dirty="0" smtClean="0">
                <a:ln w="10160">
                  <a:solidFill>
                    <a:schemeClr val="bg1"/>
                  </a:solidFill>
                  <a:prstDash val="solid"/>
                </a:ln>
                <a:solidFill>
                  <a:schemeClr val="tx1">
                    <a:lumMod val="95000"/>
                  </a:schemeClr>
                </a:solidFill>
                <a:latin typeface="Amienne" pitchFamily="82" charset="0"/>
                <a:cs typeface="Arial" pitchFamily="34" charset="0"/>
              </a:rPr>
              <a:t>Amienne</a:t>
            </a:r>
            <a:endParaRPr lang="en-US" sz="6600" b="1" dirty="0">
              <a:ln w="10160">
                <a:solidFill>
                  <a:schemeClr val="bg1"/>
                </a:solidFill>
                <a:prstDash val="solid"/>
              </a:ln>
              <a:solidFill>
                <a:schemeClr val="tx1">
                  <a:lumMod val="95000"/>
                </a:schemeClr>
              </a:solidFill>
              <a:latin typeface="Amienne" pitchFamily="82" charset="0"/>
              <a:cs typeface="Arial" pitchFamily="34" charset="0"/>
            </a:endParaRPr>
          </a:p>
        </p:txBody>
      </p:sp>
      <p:sp>
        <p:nvSpPr>
          <p:cNvPr id="13" name="Rectangle 12"/>
          <p:cNvSpPr/>
          <p:nvPr/>
        </p:nvSpPr>
        <p:spPr>
          <a:xfrm>
            <a:off x="4419600" y="2209800"/>
            <a:ext cx="4572000" cy="923330"/>
          </a:xfrm>
          <a:prstGeom prst="rect">
            <a:avLst/>
          </a:prstGeom>
          <a:noFill/>
        </p:spPr>
        <p:txBody>
          <a:bodyPr wrap="square" lIns="91440" tIns="45720" rIns="91440" bIns="45720">
            <a:spAutoFit/>
          </a:bodyPr>
          <a:lstStyle/>
          <a:p>
            <a:r>
              <a:rPr lang="en-US" sz="5400" b="1"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radley Hand ITC" pitchFamily="66" charset="0"/>
                <a:cs typeface="Arial" pitchFamily="34" charset="0"/>
              </a:rPr>
              <a:t>Bradley Hand</a:t>
            </a:r>
            <a:endParaRPr lang="en-US" sz="5400" b="1"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radley Hand ITC" pitchFamily="66" charset="0"/>
              <a:cs typeface="Arial" pitchFamily="34" charset="0"/>
            </a:endParaRPr>
          </a:p>
        </p:txBody>
      </p:sp>
      <p:sp>
        <p:nvSpPr>
          <p:cNvPr id="14" name="Rectangle 13"/>
          <p:cNvSpPr/>
          <p:nvPr/>
        </p:nvSpPr>
        <p:spPr>
          <a:xfrm>
            <a:off x="990600" y="4267200"/>
            <a:ext cx="3429000" cy="769441"/>
          </a:xfrm>
          <a:prstGeom prst="rect">
            <a:avLst/>
          </a:prstGeom>
          <a:noFill/>
        </p:spPr>
        <p:txBody>
          <a:bodyPr wrap="square" lIns="91440" tIns="45720" rIns="91440" bIns="45720">
            <a:spAutoFit/>
          </a:bodyPr>
          <a:lstStyle/>
          <a:p>
            <a:r>
              <a:rPr lang="en-US" sz="44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Comic Sans MS" pitchFamily="66" charset="0"/>
                <a:cs typeface="Tahoma" pitchFamily="34" charset="0"/>
              </a:rPr>
              <a:t>Comic Sans</a:t>
            </a:r>
            <a:endParaRPr lang="en-US" sz="44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Comic Sans MS" pitchFamily="66" charset="0"/>
              <a:cs typeface="Tahoma" pitchFamily="34" charset="0"/>
            </a:endParaRPr>
          </a:p>
        </p:txBody>
      </p:sp>
      <p:sp>
        <p:nvSpPr>
          <p:cNvPr id="15" name="Rectangle 14"/>
          <p:cNvSpPr/>
          <p:nvPr/>
        </p:nvSpPr>
        <p:spPr>
          <a:xfrm>
            <a:off x="4572000" y="4105870"/>
            <a:ext cx="3429000" cy="923330"/>
          </a:xfrm>
          <a:prstGeom prst="rect">
            <a:avLst/>
          </a:prstGeom>
          <a:noFill/>
        </p:spPr>
        <p:txBody>
          <a:bodyPr wrap="square" lIns="91440" tIns="45720" rIns="91440" bIns="45720">
            <a:spAutoFit/>
          </a:bodyPr>
          <a:lstStyle/>
          <a:p>
            <a:r>
              <a:rPr lang="en-US" sz="5400" b="1" dirty="0" smtClean="0">
                <a:ln w="10160">
                  <a:solidFill>
                    <a:schemeClr val="bg1"/>
                  </a:solidFill>
                  <a:prstDash val="solid"/>
                </a:ln>
                <a:solidFill>
                  <a:schemeClr val="tx1">
                    <a:lumMod val="95000"/>
                  </a:schemeClr>
                </a:solidFill>
                <a:latin typeface="Freestyle Script" pitchFamily="66" charset="0"/>
                <a:cs typeface="Arial" pitchFamily="34" charset="0"/>
              </a:rPr>
              <a:t>Freestyle Script</a:t>
            </a:r>
            <a:endParaRPr lang="en-US" sz="5400" b="1" dirty="0">
              <a:ln w="10160">
                <a:solidFill>
                  <a:schemeClr val="bg1"/>
                </a:solidFill>
                <a:prstDash val="solid"/>
              </a:ln>
              <a:solidFill>
                <a:schemeClr val="tx1">
                  <a:lumMod val="95000"/>
                </a:schemeClr>
              </a:solidFill>
              <a:latin typeface="Freestyle Script" pitchFamily="66" charset="0"/>
              <a:cs typeface="Arial" pitchFamily="34" charset="0"/>
            </a:endParaRPr>
          </a:p>
        </p:txBody>
      </p:sp>
      <p:sp>
        <p:nvSpPr>
          <p:cNvPr id="7" name="Slide Number Placeholder 6"/>
          <p:cNvSpPr>
            <a:spLocks noGrp="1"/>
          </p:cNvSpPr>
          <p:nvPr>
            <p:ph type="sldNum" sz="quarter" idx="12"/>
          </p:nvPr>
        </p:nvSpPr>
        <p:spPr/>
        <p:txBody>
          <a:bodyPr/>
          <a:lstStyle/>
          <a:p>
            <a:fld id="{66142F5F-DA33-4275-9239-5D60D31CB088}" type="slidenum">
              <a:rPr lang="en-US" smtClean="0"/>
              <a:pPr/>
              <a:t>10</a:t>
            </a:fld>
            <a:endParaRPr lang="en-US" dirty="0"/>
          </a:p>
        </p:txBody>
      </p:sp>
      <p:sp>
        <p:nvSpPr>
          <p:cNvPr id="9"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219200"/>
          </a:xfrm>
        </p:spPr>
        <p:txBody>
          <a:bodyPr>
            <a:normAutofit/>
          </a:bodyPr>
          <a:lstStyle/>
          <a:p>
            <a:r>
              <a:rPr b="1" dirty="0" smtClean="0"/>
              <a:t>ORNAMENTAL EXAMPLES </a:t>
            </a:r>
            <a:endParaRPr lang="en-US" b="1" dirty="0"/>
          </a:p>
        </p:txBody>
      </p:sp>
      <p:sp>
        <p:nvSpPr>
          <p:cNvPr id="12" name="Rectangle 11"/>
          <p:cNvSpPr/>
          <p:nvPr/>
        </p:nvSpPr>
        <p:spPr>
          <a:xfrm>
            <a:off x="533400" y="3886200"/>
            <a:ext cx="2286000" cy="1107996"/>
          </a:xfrm>
          <a:prstGeom prst="rect">
            <a:avLst/>
          </a:prstGeom>
          <a:noFill/>
        </p:spPr>
        <p:txBody>
          <a:bodyPr wrap="square" lIns="91440" tIns="45720" rIns="91440" bIns="45720">
            <a:spAutoFit/>
          </a:bodyPr>
          <a:lstStyle/>
          <a:p>
            <a:r>
              <a:rPr lang="en-US" sz="6600" b="1" dirty="0" smtClean="0">
                <a:ln w="10160">
                  <a:solidFill>
                    <a:schemeClr val="bg1"/>
                  </a:solidFill>
                  <a:prstDash val="solid"/>
                </a:ln>
                <a:solidFill>
                  <a:schemeClr val="tx1">
                    <a:lumMod val="95000"/>
                  </a:schemeClr>
                </a:solidFill>
                <a:latin typeface="Chiller" pitchFamily="82" charset="0"/>
                <a:cs typeface="Arial" pitchFamily="34" charset="0"/>
              </a:rPr>
              <a:t>Chiller</a:t>
            </a:r>
            <a:endParaRPr lang="en-US" sz="6600" b="1" dirty="0">
              <a:ln w="10160">
                <a:solidFill>
                  <a:schemeClr val="bg1"/>
                </a:solidFill>
                <a:prstDash val="solid"/>
              </a:ln>
              <a:solidFill>
                <a:schemeClr val="tx1">
                  <a:lumMod val="95000"/>
                </a:schemeClr>
              </a:solidFill>
              <a:latin typeface="Chiller" pitchFamily="82" charset="0"/>
              <a:cs typeface="Arial" pitchFamily="34" charset="0"/>
            </a:endParaRPr>
          </a:p>
        </p:txBody>
      </p:sp>
      <p:sp>
        <p:nvSpPr>
          <p:cNvPr id="13" name="Rectangle 12"/>
          <p:cNvSpPr/>
          <p:nvPr/>
        </p:nvSpPr>
        <p:spPr>
          <a:xfrm>
            <a:off x="4191000" y="2350532"/>
            <a:ext cx="5105400" cy="923330"/>
          </a:xfrm>
          <a:prstGeom prst="rect">
            <a:avLst/>
          </a:prstGeom>
          <a:noFill/>
        </p:spPr>
        <p:txBody>
          <a:bodyPr wrap="square" lIns="91440" tIns="45720" rIns="91440" bIns="45720">
            <a:spAutoFit/>
          </a:bodyPr>
          <a:lstStyle/>
          <a:p>
            <a:r>
              <a:rPr lang="en-US" sz="5400" b="1"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Earwig Factory" pitchFamily="2" charset="0"/>
                <a:cs typeface="Arial" pitchFamily="34" charset="0"/>
              </a:rPr>
              <a:t>Earwig Factory</a:t>
            </a:r>
            <a:endParaRPr lang="en-US" sz="5400" b="1"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Earwig Factory" pitchFamily="2" charset="0"/>
              <a:cs typeface="Arial" pitchFamily="34" charset="0"/>
            </a:endParaRPr>
          </a:p>
        </p:txBody>
      </p:sp>
      <p:sp>
        <p:nvSpPr>
          <p:cNvPr id="14" name="Rectangle 13"/>
          <p:cNvSpPr/>
          <p:nvPr/>
        </p:nvSpPr>
        <p:spPr>
          <a:xfrm>
            <a:off x="457200" y="1981200"/>
            <a:ext cx="3429000" cy="830997"/>
          </a:xfrm>
          <a:prstGeom prst="rect">
            <a:avLst/>
          </a:prstGeom>
          <a:noFill/>
        </p:spPr>
        <p:txBody>
          <a:bodyPr wrap="square" lIns="91440" tIns="45720" rIns="91440" bIns="45720">
            <a:spAutoFit/>
          </a:bodyPr>
          <a:lstStyle/>
          <a:p>
            <a:r>
              <a:rPr lang="en-US" sz="48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Jokerman" pitchFamily="82" charset="0"/>
                <a:cs typeface="Tahoma" pitchFamily="34" charset="0"/>
              </a:rPr>
              <a:t>Jokerman</a:t>
            </a:r>
            <a:endParaRPr lang="en-US" sz="48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Jokerman" pitchFamily="82" charset="0"/>
              <a:cs typeface="Tahoma" pitchFamily="34" charset="0"/>
            </a:endParaRPr>
          </a:p>
        </p:txBody>
      </p:sp>
      <p:sp>
        <p:nvSpPr>
          <p:cNvPr id="15" name="Rectangle 14"/>
          <p:cNvSpPr/>
          <p:nvPr/>
        </p:nvSpPr>
        <p:spPr>
          <a:xfrm>
            <a:off x="3886200" y="4055477"/>
            <a:ext cx="5486400" cy="769441"/>
          </a:xfrm>
          <a:prstGeom prst="rect">
            <a:avLst/>
          </a:prstGeom>
          <a:noFill/>
        </p:spPr>
        <p:txBody>
          <a:bodyPr wrap="square" lIns="91440" tIns="45720" rIns="91440" bIns="45720">
            <a:spAutoFit/>
          </a:bodyPr>
          <a:lstStyle/>
          <a:p>
            <a:r>
              <a:rPr lang="en-US" sz="4400" b="1" dirty="0" smtClean="0">
                <a:ln w="10160">
                  <a:solidFill>
                    <a:schemeClr val="bg1"/>
                  </a:solidFill>
                  <a:prstDash val="solid"/>
                </a:ln>
                <a:solidFill>
                  <a:schemeClr val="tx1">
                    <a:lumMod val="95000"/>
                  </a:schemeClr>
                </a:solidFill>
                <a:latin typeface="Planet Benson 2" pitchFamily="2" charset="0"/>
                <a:cs typeface="Arial" pitchFamily="34" charset="0"/>
              </a:rPr>
              <a:t>Planet Benson</a:t>
            </a:r>
            <a:endParaRPr lang="en-US" sz="4400" b="1" dirty="0">
              <a:ln w="10160">
                <a:solidFill>
                  <a:schemeClr val="bg1"/>
                </a:solidFill>
                <a:prstDash val="solid"/>
              </a:ln>
              <a:solidFill>
                <a:schemeClr val="tx1">
                  <a:lumMod val="95000"/>
                </a:schemeClr>
              </a:solidFill>
              <a:latin typeface="Planet Benson 2" pitchFamily="2" charset="0"/>
              <a:cs typeface="Arial" pitchFamily="34" charset="0"/>
            </a:endParaRPr>
          </a:p>
        </p:txBody>
      </p:sp>
      <p:sp>
        <p:nvSpPr>
          <p:cNvPr id="7" name="Slide Number Placeholder 6"/>
          <p:cNvSpPr>
            <a:spLocks noGrp="1"/>
          </p:cNvSpPr>
          <p:nvPr>
            <p:ph type="sldNum" sz="quarter" idx="12"/>
          </p:nvPr>
        </p:nvSpPr>
        <p:spPr/>
        <p:txBody>
          <a:bodyPr/>
          <a:lstStyle/>
          <a:p>
            <a:fld id="{66142F5F-DA33-4275-9239-5D60D31CB088}" type="slidenum">
              <a:rPr lang="en-US" smtClean="0"/>
              <a:pPr/>
              <a:t>11</a:t>
            </a:fld>
            <a:endParaRPr lang="en-US" dirty="0"/>
          </a:p>
        </p:txBody>
      </p:sp>
      <p:sp>
        <p:nvSpPr>
          <p:cNvPr id="9"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6000" b="1" dirty="0" smtClean="0"/>
              <a:t>Formatting Font </a:t>
            </a:r>
            <a:endParaRPr lang="en-US" sz="6000" b="1" dirty="0"/>
          </a:p>
        </p:txBody>
      </p:sp>
      <p:sp>
        <p:nvSpPr>
          <p:cNvPr id="3" name="Text Placeholder 2"/>
          <p:cNvSpPr>
            <a:spLocks noGrp="1"/>
          </p:cNvSpPr>
          <p:nvPr>
            <p:ph type="body" idx="1"/>
          </p:nvPr>
        </p:nvSpPr>
        <p:spPr/>
        <p:txBody>
          <a:bodyPr/>
          <a:lstStyle/>
          <a:p>
            <a:r>
              <a:rPr lang="en-US" dirty="0" smtClean="0"/>
              <a:t>Making good design choices</a:t>
            </a:r>
            <a:endParaRPr lang="en-US"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12</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b="1" dirty="0" smtClean="0"/>
              <a:t>FORMATTING  CHOICES</a:t>
            </a:r>
            <a:endParaRPr lang="en-US" b="1" dirty="0"/>
          </a:p>
        </p:txBody>
      </p:sp>
      <p:sp>
        <p:nvSpPr>
          <p:cNvPr id="7" name="TextBox 6"/>
          <p:cNvSpPr txBox="1"/>
          <p:nvPr/>
        </p:nvSpPr>
        <p:spPr>
          <a:xfrm>
            <a:off x="685800" y="1600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1</a:t>
            </a:r>
            <a:endParaRPr lang="en-US" sz="2800" dirty="0"/>
          </a:p>
        </p:txBody>
      </p:sp>
      <p:sp>
        <p:nvSpPr>
          <p:cNvPr id="9" name="TextBox 8"/>
          <p:cNvSpPr txBox="1"/>
          <p:nvPr/>
        </p:nvSpPr>
        <p:spPr>
          <a:xfrm>
            <a:off x="685800" y="4648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2</a:t>
            </a:r>
          </a:p>
        </p:txBody>
      </p:sp>
      <p:sp>
        <p:nvSpPr>
          <p:cNvPr id="12" name="TextBox 11"/>
          <p:cNvSpPr txBox="1"/>
          <p:nvPr/>
        </p:nvSpPr>
        <p:spPr>
          <a:xfrm>
            <a:off x="990600" y="1371600"/>
            <a:ext cx="2971800" cy="2431435"/>
          </a:xfrm>
          <a:prstGeom prst="rect">
            <a:avLst/>
          </a:prstGeom>
          <a:solidFill>
            <a:schemeClr val="bg2">
              <a:lumMod val="75000"/>
            </a:schemeClr>
          </a:solidFill>
        </p:spPr>
        <p:txBody>
          <a:bodyPr wrap="square" rtlCol="0">
            <a:spAutoFit/>
          </a:bodyPr>
          <a:lstStyle/>
          <a:p>
            <a:r>
              <a:rPr lang="en-US" sz="2800" dirty="0" smtClean="0">
                <a:solidFill>
                  <a:schemeClr val="tx1">
                    <a:lumMod val="95000"/>
                  </a:schemeClr>
                </a:solidFill>
                <a:latin typeface="Arial Rounded MT Bold" pitchFamily="34" charset="0"/>
              </a:rPr>
              <a:t>Font style of</a:t>
            </a:r>
          </a:p>
          <a:p>
            <a:endParaRPr lang="en-US" sz="28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title on page </a:t>
            </a:r>
          </a:p>
          <a:p>
            <a:pPr>
              <a:buFont typeface="Arial" pitchFamily="34" charset="0"/>
              <a:buChar char="•"/>
            </a:pPr>
            <a:r>
              <a:rPr lang="en-US" sz="2400" dirty="0">
                <a:solidFill>
                  <a:schemeClr val="tx1">
                    <a:lumMod val="95000"/>
                  </a:schemeClr>
                </a:solidFill>
              </a:rPr>
              <a:t> </a:t>
            </a:r>
            <a:r>
              <a:rPr lang="en-US" sz="2400" dirty="0" smtClean="0">
                <a:solidFill>
                  <a:schemeClr val="tx1">
                    <a:lumMod val="95000"/>
                  </a:schemeClr>
                </a:solidFill>
              </a:rPr>
              <a:t>significantly </a:t>
            </a:r>
          </a:p>
          <a:p>
            <a:pPr>
              <a:buFont typeface="Arial" pitchFamily="34" charset="0"/>
              <a:buChar char="•"/>
            </a:pPr>
            <a:r>
              <a:rPr lang="en-US" sz="2400" dirty="0">
                <a:solidFill>
                  <a:schemeClr val="tx1">
                    <a:lumMod val="95000"/>
                  </a:schemeClr>
                </a:solidFill>
              </a:rPr>
              <a:t>d</a:t>
            </a:r>
            <a:r>
              <a:rPr lang="en-US" sz="2400" dirty="0" smtClean="0">
                <a:solidFill>
                  <a:schemeClr val="tx1">
                    <a:lumMod val="95000"/>
                  </a:schemeClr>
                </a:solidFill>
              </a:rPr>
              <a:t>ifferent than</a:t>
            </a:r>
          </a:p>
          <a:p>
            <a:pPr>
              <a:buFont typeface="Arial" pitchFamily="34" charset="0"/>
              <a:buChar char="•"/>
            </a:pPr>
            <a:r>
              <a:rPr lang="en-US" sz="2400" dirty="0">
                <a:solidFill>
                  <a:schemeClr val="tx1">
                    <a:lumMod val="95000"/>
                  </a:schemeClr>
                </a:solidFill>
              </a:rPr>
              <a:t>o</a:t>
            </a:r>
            <a:r>
              <a:rPr lang="en-US" sz="2400" dirty="0" smtClean="0">
                <a:solidFill>
                  <a:schemeClr val="tx1">
                    <a:lumMod val="95000"/>
                  </a:schemeClr>
                </a:solidFill>
              </a:rPr>
              <a:t>ther font on page</a:t>
            </a:r>
            <a:endParaRPr lang="en-US" sz="2400" dirty="0">
              <a:solidFill>
                <a:schemeClr val="tx1">
                  <a:lumMod val="95000"/>
                </a:schemeClr>
              </a:solidFill>
            </a:endParaRPr>
          </a:p>
        </p:txBody>
      </p:sp>
      <p:sp>
        <p:nvSpPr>
          <p:cNvPr id="13" name="TextBox 12"/>
          <p:cNvSpPr txBox="1"/>
          <p:nvPr/>
        </p:nvSpPr>
        <p:spPr>
          <a:xfrm>
            <a:off x="4876800" y="4648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4</a:t>
            </a:r>
          </a:p>
        </p:txBody>
      </p:sp>
      <p:sp>
        <p:nvSpPr>
          <p:cNvPr id="14" name="TextBox 13"/>
          <p:cNvSpPr txBox="1"/>
          <p:nvPr/>
        </p:nvSpPr>
        <p:spPr>
          <a:xfrm>
            <a:off x="4876800" y="1600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3</a:t>
            </a:r>
          </a:p>
        </p:txBody>
      </p:sp>
      <p:sp>
        <p:nvSpPr>
          <p:cNvPr id="15" name="TextBox 14"/>
          <p:cNvSpPr txBox="1"/>
          <p:nvPr/>
        </p:nvSpPr>
        <p:spPr>
          <a:xfrm>
            <a:off x="5181600" y="1371600"/>
            <a:ext cx="2971800" cy="2431435"/>
          </a:xfrm>
          <a:prstGeom prst="rect">
            <a:avLst/>
          </a:prstGeom>
          <a:solidFill>
            <a:schemeClr val="bg2">
              <a:lumMod val="75000"/>
            </a:schemeClr>
          </a:solidFill>
        </p:spPr>
        <p:txBody>
          <a:bodyPr wrap="square" rtlCol="0">
            <a:spAutoFit/>
          </a:bodyPr>
          <a:lstStyle/>
          <a:p>
            <a:r>
              <a:rPr lang="en-US" sz="3600" dirty="0" smtClean="0">
                <a:solidFill>
                  <a:schemeClr val="tx1">
                    <a:lumMod val="95000"/>
                  </a:schemeClr>
                </a:solidFill>
                <a:latin typeface="Edwardian Script ITC" pitchFamily="66" charset="0"/>
              </a:rPr>
              <a:t>Font style of</a:t>
            </a:r>
          </a:p>
          <a:p>
            <a:endParaRPr lang="en-US" sz="20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title on page </a:t>
            </a:r>
          </a:p>
          <a:p>
            <a:pPr>
              <a:buFont typeface="Arial" pitchFamily="34" charset="0"/>
              <a:buChar char="•"/>
            </a:pPr>
            <a:r>
              <a:rPr lang="en-US" sz="2400" dirty="0">
                <a:solidFill>
                  <a:schemeClr val="tx1">
                    <a:lumMod val="95000"/>
                  </a:schemeClr>
                </a:solidFill>
              </a:rPr>
              <a:t> </a:t>
            </a:r>
            <a:r>
              <a:rPr lang="en-US" sz="2400" dirty="0" smtClean="0">
                <a:solidFill>
                  <a:schemeClr val="tx1">
                    <a:lumMod val="95000"/>
                  </a:schemeClr>
                </a:solidFill>
              </a:rPr>
              <a:t>significantly </a:t>
            </a:r>
          </a:p>
          <a:p>
            <a:pPr>
              <a:buFont typeface="Arial" pitchFamily="34" charset="0"/>
              <a:buChar char="•"/>
            </a:pPr>
            <a:r>
              <a:rPr lang="en-US" sz="2400" dirty="0">
                <a:solidFill>
                  <a:schemeClr val="tx1">
                    <a:lumMod val="95000"/>
                  </a:schemeClr>
                </a:solidFill>
              </a:rPr>
              <a:t>d</a:t>
            </a:r>
            <a:r>
              <a:rPr lang="en-US" sz="2400" dirty="0" smtClean="0">
                <a:solidFill>
                  <a:schemeClr val="tx1">
                    <a:lumMod val="95000"/>
                  </a:schemeClr>
                </a:solidFill>
              </a:rPr>
              <a:t>ifferent than</a:t>
            </a:r>
          </a:p>
          <a:p>
            <a:pPr>
              <a:buFont typeface="Arial" pitchFamily="34" charset="0"/>
              <a:buChar char="•"/>
            </a:pPr>
            <a:r>
              <a:rPr lang="en-US" sz="2400" dirty="0">
                <a:solidFill>
                  <a:schemeClr val="tx1">
                    <a:lumMod val="95000"/>
                  </a:schemeClr>
                </a:solidFill>
              </a:rPr>
              <a:t>o</a:t>
            </a:r>
            <a:r>
              <a:rPr lang="en-US" sz="2400" dirty="0" smtClean="0">
                <a:solidFill>
                  <a:schemeClr val="tx1">
                    <a:lumMod val="95000"/>
                  </a:schemeClr>
                </a:solidFill>
              </a:rPr>
              <a:t>ther font on page</a:t>
            </a:r>
            <a:endParaRPr lang="en-US" sz="2400" dirty="0">
              <a:solidFill>
                <a:schemeClr val="tx1">
                  <a:lumMod val="95000"/>
                </a:schemeClr>
              </a:solidFill>
            </a:endParaRPr>
          </a:p>
        </p:txBody>
      </p:sp>
      <p:sp>
        <p:nvSpPr>
          <p:cNvPr id="16" name="TextBox 15"/>
          <p:cNvSpPr txBox="1"/>
          <p:nvPr/>
        </p:nvSpPr>
        <p:spPr>
          <a:xfrm>
            <a:off x="990600" y="4121765"/>
            <a:ext cx="2971800" cy="2246769"/>
          </a:xfrm>
          <a:prstGeom prst="rect">
            <a:avLst/>
          </a:prstGeom>
          <a:solidFill>
            <a:schemeClr val="bg2">
              <a:lumMod val="75000"/>
            </a:schemeClr>
          </a:solidFill>
        </p:spPr>
        <p:txBody>
          <a:bodyPr wrap="square" rtlCol="0">
            <a:spAutoFit/>
          </a:bodyPr>
          <a:lstStyle/>
          <a:p>
            <a:r>
              <a:rPr lang="en-US" sz="2800" dirty="0" smtClean="0">
                <a:solidFill>
                  <a:schemeClr val="tx1">
                    <a:lumMod val="95000"/>
                  </a:schemeClr>
                </a:solidFill>
                <a:latin typeface="Arial Rounded MT Bold" pitchFamily="34" charset="0"/>
              </a:rPr>
              <a:t>Font style of</a:t>
            </a:r>
          </a:p>
          <a:p>
            <a:endParaRPr lang="en-US" sz="28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a:t>
            </a:r>
            <a:r>
              <a:rPr lang="en-US" sz="2000" dirty="0" smtClean="0">
                <a:solidFill>
                  <a:schemeClr val="tx1">
                    <a:lumMod val="95000"/>
                  </a:schemeClr>
                </a:solidFill>
                <a:latin typeface="Century Gothic" pitchFamily="34" charset="0"/>
              </a:rPr>
              <a:t>title on page </a:t>
            </a:r>
          </a:p>
          <a:p>
            <a:pPr>
              <a:buFont typeface="Arial" pitchFamily="34" charset="0"/>
              <a:buChar char="•"/>
            </a:pPr>
            <a:r>
              <a:rPr lang="en-US" sz="2000" dirty="0">
                <a:solidFill>
                  <a:schemeClr val="tx1">
                    <a:lumMod val="95000"/>
                  </a:schemeClr>
                </a:solidFill>
                <a:latin typeface="Century Gothic" pitchFamily="34" charset="0"/>
              </a:rPr>
              <a:t> </a:t>
            </a:r>
            <a:r>
              <a:rPr lang="en-US" sz="2000" dirty="0" smtClean="0">
                <a:solidFill>
                  <a:schemeClr val="tx1">
                    <a:lumMod val="95000"/>
                  </a:schemeClr>
                </a:solidFill>
                <a:latin typeface="Century Gothic" pitchFamily="34" charset="0"/>
              </a:rPr>
              <a:t>significantly </a:t>
            </a:r>
          </a:p>
          <a:p>
            <a:pPr>
              <a:buFont typeface="Arial" pitchFamily="34" charset="0"/>
              <a:buChar char="•"/>
            </a:pPr>
            <a:r>
              <a:rPr lang="en-US" sz="2000" dirty="0">
                <a:solidFill>
                  <a:schemeClr val="tx1">
                    <a:lumMod val="95000"/>
                  </a:schemeClr>
                </a:solidFill>
                <a:latin typeface="Century Gothic" pitchFamily="34" charset="0"/>
              </a:rPr>
              <a:t>d</a:t>
            </a:r>
            <a:r>
              <a:rPr lang="en-US" sz="2000" dirty="0" smtClean="0">
                <a:solidFill>
                  <a:schemeClr val="tx1">
                    <a:lumMod val="95000"/>
                  </a:schemeClr>
                </a:solidFill>
                <a:latin typeface="Century Gothic" pitchFamily="34" charset="0"/>
              </a:rPr>
              <a:t>ifferent than</a:t>
            </a:r>
          </a:p>
          <a:p>
            <a:pPr>
              <a:buFont typeface="Arial" pitchFamily="34" charset="0"/>
              <a:buChar char="•"/>
            </a:pPr>
            <a:r>
              <a:rPr lang="en-US" sz="2000" dirty="0">
                <a:solidFill>
                  <a:schemeClr val="tx1">
                    <a:lumMod val="95000"/>
                  </a:schemeClr>
                </a:solidFill>
                <a:latin typeface="Century Gothic" pitchFamily="34" charset="0"/>
              </a:rPr>
              <a:t>o</a:t>
            </a:r>
            <a:r>
              <a:rPr lang="en-US" sz="2000" dirty="0" smtClean="0">
                <a:solidFill>
                  <a:schemeClr val="tx1">
                    <a:lumMod val="95000"/>
                  </a:schemeClr>
                </a:solidFill>
                <a:latin typeface="Century Gothic" pitchFamily="34" charset="0"/>
              </a:rPr>
              <a:t>ther font on page</a:t>
            </a:r>
            <a:endParaRPr lang="en-US" sz="2000" dirty="0">
              <a:solidFill>
                <a:schemeClr val="tx1">
                  <a:lumMod val="95000"/>
                </a:schemeClr>
              </a:solidFill>
              <a:latin typeface="Century Gothic" pitchFamily="34" charset="0"/>
            </a:endParaRPr>
          </a:p>
        </p:txBody>
      </p:sp>
      <p:sp>
        <p:nvSpPr>
          <p:cNvPr id="17" name="TextBox 16"/>
          <p:cNvSpPr txBox="1"/>
          <p:nvPr/>
        </p:nvSpPr>
        <p:spPr>
          <a:xfrm>
            <a:off x="5181600" y="4121765"/>
            <a:ext cx="2971800" cy="2431435"/>
          </a:xfrm>
          <a:prstGeom prst="rect">
            <a:avLst/>
          </a:prstGeom>
          <a:solidFill>
            <a:schemeClr val="bg2">
              <a:lumMod val="75000"/>
            </a:schemeClr>
          </a:solidFill>
        </p:spPr>
        <p:txBody>
          <a:bodyPr wrap="square" rtlCol="0">
            <a:spAutoFit/>
          </a:bodyPr>
          <a:lstStyle/>
          <a:p>
            <a:r>
              <a:rPr lang="en-US" sz="3600" dirty="0" smtClean="0">
                <a:solidFill>
                  <a:schemeClr val="tx1">
                    <a:lumMod val="95000"/>
                  </a:schemeClr>
                </a:solidFill>
                <a:latin typeface="Edwardian Script ITC" pitchFamily="66" charset="0"/>
              </a:rPr>
              <a:t>Font style of</a:t>
            </a:r>
          </a:p>
          <a:p>
            <a:endParaRPr lang="en-US" sz="20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a:t>
            </a:r>
            <a:r>
              <a:rPr lang="en-US" sz="2400" dirty="0" smtClean="0">
                <a:solidFill>
                  <a:schemeClr val="tx1">
                    <a:lumMod val="95000"/>
                  </a:schemeClr>
                </a:solidFill>
                <a:latin typeface="Blackadder ITC" pitchFamily="82" charset="0"/>
              </a:rPr>
              <a:t>title on page </a:t>
            </a:r>
          </a:p>
          <a:p>
            <a:pPr>
              <a:buFont typeface="Arial" pitchFamily="34" charset="0"/>
              <a:buChar char="•"/>
            </a:pPr>
            <a:r>
              <a:rPr lang="en-US" sz="2400" dirty="0">
                <a:solidFill>
                  <a:schemeClr val="tx1">
                    <a:lumMod val="95000"/>
                  </a:schemeClr>
                </a:solidFill>
                <a:latin typeface="Blackadder ITC" pitchFamily="82" charset="0"/>
              </a:rPr>
              <a:t> </a:t>
            </a:r>
            <a:r>
              <a:rPr lang="en-US" sz="2400" dirty="0" smtClean="0">
                <a:solidFill>
                  <a:schemeClr val="tx1">
                    <a:lumMod val="95000"/>
                  </a:schemeClr>
                </a:solidFill>
                <a:latin typeface="Blackadder ITC" pitchFamily="82" charset="0"/>
              </a:rPr>
              <a:t>significantly </a:t>
            </a:r>
          </a:p>
          <a:p>
            <a:pPr>
              <a:buFont typeface="Arial" pitchFamily="34" charset="0"/>
              <a:buChar char="•"/>
            </a:pPr>
            <a:r>
              <a:rPr lang="en-US" sz="2400" dirty="0">
                <a:solidFill>
                  <a:schemeClr val="tx1">
                    <a:lumMod val="95000"/>
                  </a:schemeClr>
                </a:solidFill>
                <a:latin typeface="Blackadder ITC" pitchFamily="82" charset="0"/>
              </a:rPr>
              <a:t>d</a:t>
            </a:r>
            <a:r>
              <a:rPr lang="en-US" sz="2400" dirty="0" smtClean="0">
                <a:solidFill>
                  <a:schemeClr val="tx1">
                    <a:lumMod val="95000"/>
                  </a:schemeClr>
                </a:solidFill>
                <a:latin typeface="Blackadder ITC" pitchFamily="82" charset="0"/>
              </a:rPr>
              <a:t>ifferent than</a:t>
            </a:r>
          </a:p>
          <a:p>
            <a:pPr>
              <a:buFont typeface="Arial" pitchFamily="34" charset="0"/>
              <a:buChar char="•"/>
            </a:pPr>
            <a:r>
              <a:rPr lang="en-US" sz="2400" dirty="0">
                <a:solidFill>
                  <a:schemeClr val="tx1">
                    <a:lumMod val="95000"/>
                  </a:schemeClr>
                </a:solidFill>
                <a:latin typeface="Blackadder ITC" pitchFamily="82" charset="0"/>
              </a:rPr>
              <a:t>o</a:t>
            </a:r>
            <a:r>
              <a:rPr lang="en-US" sz="2400" dirty="0" smtClean="0">
                <a:solidFill>
                  <a:schemeClr val="tx1">
                    <a:lumMod val="95000"/>
                  </a:schemeClr>
                </a:solidFill>
                <a:latin typeface="Blackadder ITC" pitchFamily="82" charset="0"/>
              </a:rPr>
              <a:t>ther font on page</a:t>
            </a:r>
            <a:endParaRPr lang="en-US" sz="2400" dirty="0">
              <a:solidFill>
                <a:schemeClr val="tx1">
                  <a:lumMod val="95000"/>
                </a:schemeClr>
              </a:solidFill>
              <a:latin typeface="Blackadder ITC" pitchFamily="82" charset="0"/>
            </a:endParaRPr>
          </a:p>
        </p:txBody>
      </p:sp>
      <p:sp>
        <p:nvSpPr>
          <p:cNvPr id="11" name="Slide Number Placeholder 10"/>
          <p:cNvSpPr>
            <a:spLocks noGrp="1"/>
          </p:cNvSpPr>
          <p:nvPr>
            <p:ph type="sldNum" sz="quarter" idx="12"/>
          </p:nvPr>
        </p:nvSpPr>
        <p:spPr/>
        <p:txBody>
          <a:bodyPr/>
          <a:lstStyle/>
          <a:p>
            <a:fld id="{66142F5F-DA33-4275-9239-5D60D31CB088}" type="slidenum">
              <a:rPr lang="en-US" smtClean="0"/>
              <a:pPr/>
              <a:t>13</a:t>
            </a:fld>
            <a:endParaRPr lang="en-US" dirty="0"/>
          </a:p>
        </p:txBody>
      </p:sp>
      <p:sp>
        <p:nvSpPr>
          <p:cNvPr id="19"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b="1" dirty="0" smtClean="0"/>
              <a:t>FORMATTING  CHOICES</a:t>
            </a:r>
            <a:endParaRPr lang="en-US" b="1" dirty="0"/>
          </a:p>
        </p:txBody>
      </p:sp>
      <p:sp>
        <p:nvSpPr>
          <p:cNvPr id="7" name="TextBox 6"/>
          <p:cNvSpPr txBox="1"/>
          <p:nvPr/>
        </p:nvSpPr>
        <p:spPr>
          <a:xfrm>
            <a:off x="685800" y="1600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1</a:t>
            </a:r>
            <a:endParaRPr lang="en-US" sz="2800" dirty="0"/>
          </a:p>
        </p:txBody>
      </p:sp>
      <p:sp>
        <p:nvSpPr>
          <p:cNvPr id="9" name="TextBox 8"/>
          <p:cNvSpPr txBox="1"/>
          <p:nvPr/>
        </p:nvSpPr>
        <p:spPr>
          <a:xfrm>
            <a:off x="685800" y="4648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2</a:t>
            </a:r>
          </a:p>
        </p:txBody>
      </p:sp>
      <p:sp>
        <p:nvSpPr>
          <p:cNvPr id="12" name="TextBox 11"/>
          <p:cNvSpPr txBox="1"/>
          <p:nvPr/>
        </p:nvSpPr>
        <p:spPr>
          <a:xfrm>
            <a:off x="990600" y="1371600"/>
            <a:ext cx="3276600" cy="2123658"/>
          </a:xfrm>
          <a:prstGeom prst="rect">
            <a:avLst/>
          </a:prstGeom>
          <a:solidFill>
            <a:schemeClr val="bg2">
              <a:lumMod val="75000"/>
            </a:schemeClr>
          </a:solidFill>
        </p:spPr>
        <p:txBody>
          <a:bodyPr wrap="square" rtlCol="0">
            <a:spAutoFit/>
          </a:bodyPr>
          <a:lstStyle/>
          <a:p>
            <a:r>
              <a:rPr lang="en-US" sz="2800" dirty="0" smtClean="0">
                <a:solidFill>
                  <a:schemeClr val="tx1">
                    <a:lumMod val="95000"/>
                  </a:schemeClr>
                </a:solidFill>
                <a:latin typeface="Century Gothic" pitchFamily="34" charset="0"/>
              </a:rPr>
              <a:t>Font style of</a:t>
            </a:r>
          </a:p>
          <a:p>
            <a:endParaRPr lang="en-US" sz="20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a:t>
            </a:r>
            <a:r>
              <a:rPr lang="en-US" sz="2000" dirty="0" smtClean="0">
                <a:solidFill>
                  <a:schemeClr val="tx1">
                    <a:lumMod val="95000"/>
                  </a:schemeClr>
                </a:solidFill>
                <a:latin typeface="Century Gothic" pitchFamily="34" charset="0"/>
              </a:rPr>
              <a:t>title on page </a:t>
            </a:r>
          </a:p>
          <a:p>
            <a:pPr>
              <a:buFont typeface="Arial" pitchFamily="34" charset="0"/>
              <a:buChar char="•"/>
            </a:pPr>
            <a:r>
              <a:rPr lang="en-US" sz="2000" dirty="0" smtClean="0">
                <a:solidFill>
                  <a:schemeClr val="tx1">
                    <a:lumMod val="95000"/>
                  </a:schemeClr>
                </a:solidFill>
                <a:latin typeface="Century Gothic" pitchFamily="34" charset="0"/>
              </a:rPr>
              <a:t> exactly the </a:t>
            </a:r>
          </a:p>
          <a:p>
            <a:pPr>
              <a:buFont typeface="Arial" pitchFamily="34" charset="0"/>
              <a:buChar char="•"/>
            </a:pPr>
            <a:r>
              <a:rPr lang="en-US" sz="2000" dirty="0" smtClean="0">
                <a:solidFill>
                  <a:schemeClr val="tx1">
                    <a:lumMod val="95000"/>
                  </a:schemeClr>
                </a:solidFill>
                <a:latin typeface="Century Gothic" pitchFamily="34" charset="0"/>
              </a:rPr>
              <a:t> same as</a:t>
            </a:r>
          </a:p>
          <a:p>
            <a:pPr>
              <a:buFont typeface="Arial" pitchFamily="34" charset="0"/>
              <a:buChar char="•"/>
            </a:pPr>
            <a:r>
              <a:rPr lang="en-US" sz="2000" dirty="0" smtClean="0">
                <a:solidFill>
                  <a:schemeClr val="tx1">
                    <a:lumMod val="95000"/>
                  </a:schemeClr>
                </a:solidFill>
                <a:latin typeface="Century Gothic" pitchFamily="34" charset="0"/>
              </a:rPr>
              <a:t> other font on page</a:t>
            </a:r>
            <a:endParaRPr lang="en-US" sz="2000" dirty="0">
              <a:solidFill>
                <a:schemeClr val="tx1">
                  <a:lumMod val="95000"/>
                </a:schemeClr>
              </a:solidFill>
              <a:latin typeface="Century Gothic" pitchFamily="34" charset="0"/>
            </a:endParaRPr>
          </a:p>
        </p:txBody>
      </p:sp>
      <p:sp>
        <p:nvSpPr>
          <p:cNvPr id="13" name="TextBox 12"/>
          <p:cNvSpPr txBox="1"/>
          <p:nvPr/>
        </p:nvSpPr>
        <p:spPr>
          <a:xfrm>
            <a:off x="4876800" y="45720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4</a:t>
            </a:r>
          </a:p>
        </p:txBody>
      </p:sp>
      <p:sp>
        <p:nvSpPr>
          <p:cNvPr id="14" name="TextBox 13"/>
          <p:cNvSpPr txBox="1"/>
          <p:nvPr/>
        </p:nvSpPr>
        <p:spPr>
          <a:xfrm>
            <a:off x="4876800" y="16002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3</a:t>
            </a:r>
          </a:p>
        </p:txBody>
      </p:sp>
      <p:sp>
        <p:nvSpPr>
          <p:cNvPr id="11" name="TextBox 10"/>
          <p:cNvSpPr txBox="1"/>
          <p:nvPr/>
        </p:nvSpPr>
        <p:spPr>
          <a:xfrm>
            <a:off x="990600" y="4277142"/>
            <a:ext cx="3276600" cy="2123658"/>
          </a:xfrm>
          <a:prstGeom prst="rect">
            <a:avLst/>
          </a:prstGeom>
          <a:solidFill>
            <a:schemeClr val="bg2">
              <a:lumMod val="75000"/>
            </a:schemeClr>
          </a:solidFill>
        </p:spPr>
        <p:txBody>
          <a:bodyPr wrap="square" rtlCol="0">
            <a:spAutoFit/>
          </a:bodyPr>
          <a:lstStyle/>
          <a:p>
            <a:r>
              <a:rPr lang="en-US" sz="2800" dirty="0" smtClean="0">
                <a:solidFill>
                  <a:schemeClr val="tx1">
                    <a:lumMod val="95000"/>
                  </a:schemeClr>
                </a:solidFill>
                <a:latin typeface="Baskerville Old Face" pitchFamily="18" charset="0"/>
              </a:rPr>
              <a:t>Font style of</a:t>
            </a:r>
          </a:p>
          <a:p>
            <a:endParaRPr lang="en-US" sz="20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a:t>
            </a:r>
            <a:r>
              <a:rPr lang="en-US" sz="2000" dirty="0" smtClean="0">
                <a:solidFill>
                  <a:schemeClr val="tx1">
                    <a:lumMod val="95000"/>
                  </a:schemeClr>
                </a:solidFill>
                <a:latin typeface="Century Gothic" pitchFamily="34" charset="0"/>
              </a:rPr>
              <a:t>title on page </a:t>
            </a:r>
          </a:p>
          <a:p>
            <a:pPr>
              <a:buFont typeface="Arial" pitchFamily="34" charset="0"/>
              <a:buChar char="•"/>
            </a:pPr>
            <a:r>
              <a:rPr lang="en-US" sz="2000" dirty="0" smtClean="0">
                <a:solidFill>
                  <a:schemeClr val="tx1">
                    <a:lumMod val="95000"/>
                  </a:schemeClr>
                </a:solidFill>
                <a:latin typeface="Century Gothic" pitchFamily="34" charset="0"/>
              </a:rPr>
              <a:t> different category </a:t>
            </a:r>
          </a:p>
          <a:p>
            <a:pPr>
              <a:buFont typeface="Arial" pitchFamily="34" charset="0"/>
              <a:buChar char="•"/>
            </a:pPr>
            <a:r>
              <a:rPr lang="en-US" sz="2000" dirty="0" smtClean="0">
                <a:solidFill>
                  <a:schemeClr val="tx1">
                    <a:lumMod val="95000"/>
                  </a:schemeClr>
                </a:solidFill>
                <a:latin typeface="Century Gothic" pitchFamily="34" charset="0"/>
              </a:rPr>
              <a:t> as the other </a:t>
            </a:r>
          </a:p>
          <a:p>
            <a:pPr>
              <a:buFont typeface="Arial" pitchFamily="34" charset="0"/>
              <a:buChar char="•"/>
            </a:pPr>
            <a:r>
              <a:rPr lang="en-US" sz="2000" dirty="0" smtClean="0">
                <a:solidFill>
                  <a:schemeClr val="tx1">
                    <a:lumMod val="95000"/>
                  </a:schemeClr>
                </a:solidFill>
                <a:latin typeface="Century Gothic" pitchFamily="34" charset="0"/>
              </a:rPr>
              <a:t> font on page</a:t>
            </a:r>
            <a:endParaRPr lang="en-US" sz="2000" dirty="0">
              <a:solidFill>
                <a:schemeClr val="tx1">
                  <a:lumMod val="95000"/>
                </a:schemeClr>
              </a:solidFill>
              <a:latin typeface="Century Gothic" pitchFamily="34" charset="0"/>
            </a:endParaRPr>
          </a:p>
        </p:txBody>
      </p:sp>
      <p:sp>
        <p:nvSpPr>
          <p:cNvPr id="18" name="TextBox 17"/>
          <p:cNvSpPr txBox="1"/>
          <p:nvPr/>
        </p:nvSpPr>
        <p:spPr>
          <a:xfrm>
            <a:off x="5181600" y="1371600"/>
            <a:ext cx="3276600" cy="2123658"/>
          </a:xfrm>
          <a:prstGeom prst="rect">
            <a:avLst/>
          </a:prstGeom>
          <a:solidFill>
            <a:schemeClr val="bg2">
              <a:lumMod val="75000"/>
            </a:schemeClr>
          </a:solidFill>
        </p:spPr>
        <p:txBody>
          <a:bodyPr wrap="square" rtlCol="0">
            <a:spAutoFit/>
          </a:bodyPr>
          <a:lstStyle/>
          <a:p>
            <a:r>
              <a:rPr lang="en-US" sz="2800" dirty="0" smtClean="0">
                <a:solidFill>
                  <a:schemeClr val="tx1">
                    <a:lumMod val="95000"/>
                  </a:schemeClr>
                </a:solidFill>
                <a:latin typeface="Baskerville Old Face" pitchFamily="18" charset="0"/>
              </a:rPr>
              <a:t>Font style of</a:t>
            </a:r>
          </a:p>
          <a:p>
            <a:endParaRPr lang="en-US" sz="2000" dirty="0">
              <a:solidFill>
                <a:schemeClr val="tx1">
                  <a:lumMod val="95000"/>
                </a:schemeClr>
              </a:solidFill>
            </a:endParaRPr>
          </a:p>
          <a:p>
            <a:pPr>
              <a:buFont typeface="Arial" pitchFamily="34" charset="0"/>
              <a:buChar char="•"/>
            </a:pPr>
            <a:r>
              <a:rPr lang="en-US" sz="2400" dirty="0" smtClean="0">
                <a:solidFill>
                  <a:schemeClr val="tx1">
                    <a:lumMod val="95000"/>
                  </a:schemeClr>
                </a:solidFill>
              </a:rPr>
              <a:t> </a:t>
            </a:r>
            <a:r>
              <a:rPr lang="en-US" sz="2000" dirty="0" smtClean="0">
                <a:solidFill>
                  <a:schemeClr val="tx1">
                    <a:lumMod val="95000"/>
                  </a:schemeClr>
                </a:solidFill>
                <a:latin typeface="Baskerville Old Face" pitchFamily="18" charset="0"/>
              </a:rPr>
              <a:t>title on page </a:t>
            </a:r>
          </a:p>
          <a:p>
            <a:pPr>
              <a:buFont typeface="Arial" pitchFamily="34" charset="0"/>
              <a:buChar char="•"/>
            </a:pPr>
            <a:r>
              <a:rPr lang="en-US" sz="2000" dirty="0" smtClean="0">
                <a:solidFill>
                  <a:schemeClr val="tx1">
                    <a:lumMod val="95000"/>
                  </a:schemeClr>
                </a:solidFill>
                <a:latin typeface="Baskerville Old Face" pitchFamily="18" charset="0"/>
              </a:rPr>
              <a:t> exactly the </a:t>
            </a:r>
          </a:p>
          <a:p>
            <a:pPr>
              <a:buFont typeface="Arial" pitchFamily="34" charset="0"/>
              <a:buChar char="•"/>
            </a:pPr>
            <a:r>
              <a:rPr lang="en-US" sz="2000" dirty="0" smtClean="0">
                <a:solidFill>
                  <a:schemeClr val="tx1">
                    <a:lumMod val="95000"/>
                  </a:schemeClr>
                </a:solidFill>
                <a:latin typeface="Baskerville Old Face" pitchFamily="18" charset="0"/>
              </a:rPr>
              <a:t> same as</a:t>
            </a:r>
          </a:p>
          <a:p>
            <a:pPr>
              <a:buFont typeface="Arial" pitchFamily="34" charset="0"/>
              <a:buChar char="•"/>
            </a:pPr>
            <a:r>
              <a:rPr lang="en-US" sz="2000" dirty="0" smtClean="0">
                <a:solidFill>
                  <a:schemeClr val="tx1">
                    <a:lumMod val="95000"/>
                  </a:schemeClr>
                </a:solidFill>
                <a:latin typeface="Baskerville Old Face" pitchFamily="18" charset="0"/>
              </a:rPr>
              <a:t> other font on page</a:t>
            </a:r>
            <a:endParaRPr lang="en-US" sz="2000" dirty="0">
              <a:solidFill>
                <a:schemeClr val="tx1">
                  <a:lumMod val="95000"/>
                </a:schemeClr>
              </a:solidFill>
              <a:latin typeface="Baskerville Old Face" pitchFamily="18" charset="0"/>
            </a:endParaRPr>
          </a:p>
        </p:txBody>
      </p:sp>
      <p:sp>
        <p:nvSpPr>
          <p:cNvPr id="19" name="TextBox 18"/>
          <p:cNvSpPr txBox="1"/>
          <p:nvPr/>
        </p:nvSpPr>
        <p:spPr>
          <a:xfrm>
            <a:off x="5181600" y="4277142"/>
            <a:ext cx="3276600" cy="2123658"/>
          </a:xfrm>
          <a:prstGeom prst="rect">
            <a:avLst/>
          </a:prstGeom>
          <a:solidFill>
            <a:schemeClr val="bg2">
              <a:lumMod val="75000"/>
            </a:schemeClr>
          </a:solidFill>
        </p:spPr>
        <p:txBody>
          <a:bodyPr wrap="square" rtlCol="0">
            <a:spAutoFit/>
          </a:bodyPr>
          <a:lstStyle/>
          <a:p>
            <a:r>
              <a:rPr lang="en-US" sz="2800" dirty="0" smtClean="0">
                <a:solidFill>
                  <a:schemeClr val="tx1">
                    <a:lumMod val="95000"/>
                  </a:schemeClr>
                </a:solidFill>
                <a:latin typeface="Century Gothic" pitchFamily="34" charset="0"/>
              </a:rPr>
              <a:t>Font style of</a:t>
            </a:r>
          </a:p>
          <a:p>
            <a:endParaRPr lang="en-US" sz="2000" dirty="0">
              <a:solidFill>
                <a:schemeClr val="tx1">
                  <a:lumMod val="95000"/>
                </a:schemeClr>
              </a:solidFill>
            </a:endParaRPr>
          </a:p>
          <a:p>
            <a:pPr>
              <a:buFont typeface="Arial" pitchFamily="34" charset="0"/>
              <a:buChar char="•"/>
            </a:pPr>
            <a:r>
              <a:rPr lang="en-US" sz="2400" dirty="0" smtClean="0">
                <a:solidFill>
                  <a:schemeClr val="tx1">
                    <a:lumMod val="95000"/>
                  </a:schemeClr>
                </a:solidFill>
                <a:latin typeface="Georgia" pitchFamily="18" charset="0"/>
              </a:rPr>
              <a:t> </a:t>
            </a:r>
            <a:r>
              <a:rPr lang="en-US" sz="2000" dirty="0" smtClean="0">
                <a:solidFill>
                  <a:schemeClr val="tx1">
                    <a:lumMod val="95000"/>
                  </a:schemeClr>
                </a:solidFill>
                <a:latin typeface="Georgia" pitchFamily="18" charset="0"/>
              </a:rPr>
              <a:t>title on page </a:t>
            </a:r>
          </a:p>
          <a:p>
            <a:pPr>
              <a:buFont typeface="Arial" pitchFamily="34" charset="0"/>
              <a:buChar char="•"/>
            </a:pPr>
            <a:r>
              <a:rPr lang="en-US" sz="2000" dirty="0" smtClean="0">
                <a:solidFill>
                  <a:schemeClr val="tx1">
                    <a:lumMod val="95000"/>
                  </a:schemeClr>
                </a:solidFill>
                <a:latin typeface="Georgia" pitchFamily="18" charset="0"/>
              </a:rPr>
              <a:t> different category </a:t>
            </a:r>
          </a:p>
          <a:p>
            <a:pPr>
              <a:buFont typeface="Arial" pitchFamily="34" charset="0"/>
              <a:buChar char="•"/>
            </a:pPr>
            <a:r>
              <a:rPr lang="en-US" sz="2000" dirty="0" smtClean="0">
                <a:solidFill>
                  <a:schemeClr val="tx1">
                    <a:lumMod val="95000"/>
                  </a:schemeClr>
                </a:solidFill>
                <a:latin typeface="Georgia" pitchFamily="18" charset="0"/>
              </a:rPr>
              <a:t> as the other </a:t>
            </a:r>
          </a:p>
          <a:p>
            <a:pPr>
              <a:buFont typeface="Arial" pitchFamily="34" charset="0"/>
              <a:buChar char="•"/>
            </a:pPr>
            <a:r>
              <a:rPr lang="en-US" sz="2000" dirty="0" smtClean="0">
                <a:solidFill>
                  <a:schemeClr val="tx1">
                    <a:lumMod val="95000"/>
                  </a:schemeClr>
                </a:solidFill>
                <a:latin typeface="Georgia" pitchFamily="18" charset="0"/>
              </a:rPr>
              <a:t> font on page</a:t>
            </a:r>
            <a:endParaRPr lang="en-US" sz="2000" dirty="0">
              <a:solidFill>
                <a:schemeClr val="tx1">
                  <a:lumMod val="95000"/>
                </a:schemeClr>
              </a:solidFill>
              <a:latin typeface="Georgia" pitchFamily="18" charset="0"/>
            </a:endParaRPr>
          </a:p>
        </p:txBody>
      </p:sp>
      <p:sp>
        <p:nvSpPr>
          <p:cNvPr id="15" name="Slide Number Placeholder 14"/>
          <p:cNvSpPr>
            <a:spLocks noGrp="1"/>
          </p:cNvSpPr>
          <p:nvPr>
            <p:ph type="sldNum" sz="quarter" idx="12"/>
          </p:nvPr>
        </p:nvSpPr>
        <p:spPr/>
        <p:txBody>
          <a:bodyPr/>
          <a:lstStyle/>
          <a:p>
            <a:fld id="{66142F5F-DA33-4275-9239-5D60D31CB088}" type="slidenum">
              <a:rPr lang="en-US" smtClean="0"/>
              <a:pPr/>
              <a:t>14</a:t>
            </a:fld>
            <a:endParaRPr lang="en-US" dirty="0"/>
          </a:p>
        </p:txBody>
      </p:sp>
      <p:sp>
        <p:nvSpPr>
          <p:cNvPr id="17"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b="1" dirty="0" smtClean="0"/>
              <a:t>FORMATTING  CHOICES</a:t>
            </a:r>
            <a:endParaRPr lang="en-US" b="1" dirty="0"/>
          </a:p>
        </p:txBody>
      </p:sp>
      <p:sp>
        <p:nvSpPr>
          <p:cNvPr id="7" name="TextBox 6"/>
          <p:cNvSpPr txBox="1"/>
          <p:nvPr/>
        </p:nvSpPr>
        <p:spPr>
          <a:xfrm>
            <a:off x="685800" y="19050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1</a:t>
            </a:r>
            <a:endParaRPr lang="en-US" sz="2800" dirty="0"/>
          </a:p>
        </p:txBody>
      </p:sp>
      <p:sp>
        <p:nvSpPr>
          <p:cNvPr id="12" name="TextBox 11"/>
          <p:cNvSpPr txBox="1"/>
          <p:nvPr/>
        </p:nvSpPr>
        <p:spPr>
          <a:xfrm>
            <a:off x="990600" y="1676400"/>
            <a:ext cx="3657600" cy="4001095"/>
          </a:xfrm>
          <a:prstGeom prst="rect">
            <a:avLst/>
          </a:prstGeom>
          <a:solidFill>
            <a:schemeClr val="bg2">
              <a:lumMod val="75000"/>
            </a:schemeClr>
          </a:solidFill>
        </p:spPr>
        <p:txBody>
          <a:bodyPr wrap="square" rtlCol="0">
            <a:spAutoFit/>
          </a:bodyPr>
          <a:lstStyle/>
          <a:p>
            <a:r>
              <a:rPr lang="en-US" sz="5400" dirty="0" smtClean="0">
                <a:solidFill>
                  <a:schemeClr val="tx1">
                    <a:lumMod val="95000"/>
                  </a:schemeClr>
                </a:solidFill>
                <a:latin typeface="Parchment" pitchFamily="66" charset="0"/>
              </a:rPr>
              <a:t>Font style of Title</a:t>
            </a:r>
          </a:p>
          <a:p>
            <a:endParaRPr lang="en-US" sz="2000" dirty="0">
              <a:solidFill>
                <a:schemeClr val="tx1">
                  <a:lumMod val="95000"/>
                </a:schemeClr>
              </a:solidFill>
            </a:endParaRPr>
          </a:p>
          <a:p>
            <a:r>
              <a:rPr lang="en-US" sz="3600" dirty="0" smtClean="0">
                <a:solidFill>
                  <a:schemeClr val="tx1">
                    <a:lumMod val="95000"/>
                  </a:schemeClr>
                </a:solidFill>
                <a:latin typeface="Parchment" pitchFamily="66" charset="0"/>
              </a:rPr>
              <a:t>Is decorative and while it is pretty and could be used for the names on a formal announcement or invitation, it should never be used for full paragraphs of text as in this example.</a:t>
            </a:r>
            <a:endParaRPr lang="en-US" sz="3600" dirty="0">
              <a:solidFill>
                <a:schemeClr val="tx1">
                  <a:lumMod val="95000"/>
                </a:schemeClr>
              </a:solidFill>
              <a:latin typeface="Parchment" pitchFamily="66" charset="0"/>
            </a:endParaRPr>
          </a:p>
        </p:txBody>
      </p:sp>
      <p:sp>
        <p:nvSpPr>
          <p:cNvPr id="14" name="TextBox 13"/>
          <p:cNvSpPr txBox="1"/>
          <p:nvPr/>
        </p:nvSpPr>
        <p:spPr>
          <a:xfrm>
            <a:off x="4876800" y="1905000"/>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2</a:t>
            </a:r>
          </a:p>
        </p:txBody>
      </p:sp>
      <p:sp>
        <p:nvSpPr>
          <p:cNvPr id="18" name="TextBox 17"/>
          <p:cNvSpPr txBox="1"/>
          <p:nvPr/>
        </p:nvSpPr>
        <p:spPr>
          <a:xfrm>
            <a:off x="5181600" y="1676400"/>
            <a:ext cx="3505200" cy="4216539"/>
          </a:xfrm>
          <a:prstGeom prst="rect">
            <a:avLst/>
          </a:prstGeom>
          <a:solidFill>
            <a:schemeClr val="bg2">
              <a:lumMod val="75000"/>
            </a:schemeClr>
          </a:solidFill>
        </p:spPr>
        <p:txBody>
          <a:bodyPr wrap="square" rtlCol="0">
            <a:spAutoFit/>
          </a:bodyPr>
          <a:lstStyle/>
          <a:p>
            <a:r>
              <a:rPr lang="en-US" sz="4000" dirty="0" smtClean="0">
                <a:solidFill>
                  <a:schemeClr val="tx1">
                    <a:lumMod val="95000"/>
                  </a:schemeClr>
                </a:solidFill>
                <a:latin typeface="Rage Italic" pitchFamily="66" charset="0"/>
              </a:rPr>
              <a:t>Font style of Title</a:t>
            </a:r>
          </a:p>
          <a:p>
            <a:endParaRPr lang="en-US" sz="1600" dirty="0" smtClean="0">
              <a:solidFill>
                <a:schemeClr val="tx1">
                  <a:lumMod val="95000"/>
                </a:schemeClr>
              </a:solidFill>
            </a:endParaRPr>
          </a:p>
          <a:p>
            <a:endParaRPr lang="en-US" sz="1600" dirty="0" smtClean="0">
              <a:solidFill>
                <a:schemeClr val="tx1">
                  <a:lumMod val="95000"/>
                </a:schemeClr>
              </a:solidFill>
            </a:endParaRPr>
          </a:p>
          <a:p>
            <a:r>
              <a:rPr lang="en-US" sz="2800" dirty="0" smtClean="0">
                <a:solidFill>
                  <a:schemeClr val="tx1">
                    <a:lumMod val="95000"/>
                  </a:schemeClr>
                </a:solidFill>
                <a:latin typeface="Rage Italic" pitchFamily="66" charset="0"/>
              </a:rPr>
              <a:t>Is script and while it is different and could be used for an attention getter, it should never be used for full paragraphs of text as in this example.</a:t>
            </a:r>
          </a:p>
          <a:p>
            <a:endParaRPr lang="en-US" sz="2800" dirty="0">
              <a:solidFill>
                <a:schemeClr val="tx1">
                  <a:lumMod val="95000"/>
                </a:schemeClr>
              </a:solidFill>
              <a:latin typeface="Rage Italic" pitchFamily="66" charset="0"/>
            </a:endParaRPr>
          </a:p>
        </p:txBody>
      </p:sp>
      <p:sp>
        <p:nvSpPr>
          <p:cNvPr id="8" name="Slide Number Placeholder 7"/>
          <p:cNvSpPr>
            <a:spLocks noGrp="1"/>
          </p:cNvSpPr>
          <p:nvPr>
            <p:ph type="sldNum" sz="quarter" idx="12"/>
          </p:nvPr>
        </p:nvSpPr>
        <p:spPr/>
        <p:txBody>
          <a:bodyPr/>
          <a:lstStyle/>
          <a:p>
            <a:fld id="{66142F5F-DA33-4275-9239-5D60D31CB088}" type="slidenum">
              <a:rPr lang="en-US" smtClean="0"/>
              <a:pPr/>
              <a:t>15</a:t>
            </a:fld>
            <a:endParaRPr lang="en-US" dirty="0"/>
          </a:p>
        </p:txBody>
      </p:sp>
      <p:sp>
        <p:nvSpPr>
          <p:cNvPr id="10"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181600" y="1809214"/>
            <a:ext cx="3505200" cy="3600986"/>
          </a:xfrm>
          <a:prstGeom prst="rect">
            <a:avLst/>
          </a:prstGeom>
          <a:solidFill>
            <a:schemeClr val="bg2">
              <a:lumMod val="75000"/>
            </a:schemeClr>
          </a:solidFill>
        </p:spPr>
        <p:txBody>
          <a:bodyPr wrap="square" rtlCol="0">
            <a:spAutoFit/>
          </a:bodyPr>
          <a:lstStyle/>
          <a:p>
            <a:endParaRPr lang="en-US" sz="3200" dirty="0" smtClean="0">
              <a:solidFill>
                <a:schemeClr val="tx1">
                  <a:lumMod val="95000"/>
                </a:schemeClr>
              </a:solidFill>
              <a:latin typeface="Bodoni MT" pitchFamily="18" charset="0"/>
            </a:endParaRPr>
          </a:p>
          <a:p>
            <a:endParaRPr lang="en-US" sz="2400" dirty="0">
              <a:solidFill>
                <a:schemeClr val="tx1">
                  <a:lumMod val="95000"/>
                </a:schemeClr>
              </a:solidFill>
              <a:latin typeface="Bodoni MT" pitchFamily="18" charset="0"/>
            </a:endParaRPr>
          </a:p>
          <a:p>
            <a:pPr>
              <a:buFont typeface="Arial" pitchFamily="34" charset="0"/>
              <a:buChar char="•"/>
            </a:pPr>
            <a:r>
              <a:rPr lang="en-US" sz="2800" dirty="0" smtClean="0">
                <a:solidFill>
                  <a:schemeClr val="tx1">
                    <a:lumMod val="95000"/>
                  </a:schemeClr>
                </a:solidFill>
                <a:latin typeface="Bodoni MT" pitchFamily="18" charset="0"/>
              </a:rPr>
              <a:t> </a:t>
            </a:r>
            <a:r>
              <a:rPr lang="en-US" sz="2400" dirty="0" smtClean="0">
                <a:solidFill>
                  <a:schemeClr val="tx1">
                    <a:lumMod val="95000"/>
                  </a:schemeClr>
                </a:solidFill>
                <a:latin typeface="Bodoni MT" pitchFamily="18" charset="0"/>
              </a:rPr>
              <a:t>title on page </a:t>
            </a:r>
          </a:p>
          <a:p>
            <a:pPr>
              <a:buFont typeface="Arial" pitchFamily="34" charset="0"/>
              <a:buChar char="•"/>
            </a:pPr>
            <a:r>
              <a:rPr lang="en-US" sz="2400" dirty="0" smtClean="0">
                <a:solidFill>
                  <a:schemeClr val="tx1">
                    <a:lumMod val="95000"/>
                  </a:schemeClr>
                </a:solidFill>
                <a:latin typeface="Bodoni MT" pitchFamily="18" charset="0"/>
              </a:rPr>
              <a:t> exactly the </a:t>
            </a:r>
          </a:p>
          <a:p>
            <a:pPr>
              <a:buFont typeface="Arial" pitchFamily="34" charset="0"/>
              <a:buChar char="•"/>
            </a:pPr>
            <a:r>
              <a:rPr lang="en-US" sz="2400" dirty="0" smtClean="0">
                <a:solidFill>
                  <a:schemeClr val="tx1">
                    <a:lumMod val="95000"/>
                  </a:schemeClr>
                </a:solidFill>
                <a:latin typeface="Bodoni MT" pitchFamily="18" charset="0"/>
              </a:rPr>
              <a:t> same as</a:t>
            </a:r>
          </a:p>
          <a:p>
            <a:pPr>
              <a:buFont typeface="Arial" pitchFamily="34" charset="0"/>
              <a:buChar char="•"/>
            </a:pPr>
            <a:r>
              <a:rPr lang="en-US" sz="2400" dirty="0" smtClean="0">
                <a:solidFill>
                  <a:schemeClr val="tx1">
                    <a:lumMod val="95000"/>
                  </a:schemeClr>
                </a:solidFill>
                <a:latin typeface="Bodoni MT" pitchFamily="18" charset="0"/>
              </a:rPr>
              <a:t> other font on page</a:t>
            </a:r>
          </a:p>
          <a:p>
            <a:pPr>
              <a:buFont typeface="Arial" pitchFamily="34" charset="0"/>
              <a:buChar char="•"/>
            </a:pPr>
            <a:r>
              <a:rPr lang="en-US" sz="2400" dirty="0" smtClean="0">
                <a:solidFill>
                  <a:schemeClr val="tx1">
                    <a:lumMod val="95000"/>
                  </a:schemeClr>
                </a:solidFill>
                <a:latin typeface="Bodoni MT" pitchFamily="18" charset="0"/>
              </a:rPr>
              <a:t> we only changed </a:t>
            </a:r>
          </a:p>
          <a:p>
            <a:pPr>
              <a:buFont typeface="Arial" pitchFamily="34" charset="0"/>
              <a:buChar char="•"/>
            </a:pPr>
            <a:r>
              <a:rPr lang="en-US" sz="2400" dirty="0" smtClean="0">
                <a:solidFill>
                  <a:schemeClr val="tx1">
                    <a:lumMod val="95000"/>
                  </a:schemeClr>
                </a:solidFill>
                <a:latin typeface="Bodoni MT" pitchFamily="18" charset="0"/>
              </a:rPr>
              <a:t> the title text color </a:t>
            </a:r>
          </a:p>
          <a:p>
            <a:pPr>
              <a:buFont typeface="Arial" pitchFamily="34" charset="0"/>
              <a:buChar char="•"/>
            </a:pPr>
            <a:r>
              <a:rPr lang="en-US" sz="2400" dirty="0" smtClean="0">
                <a:solidFill>
                  <a:schemeClr val="tx1">
                    <a:lumMod val="95000"/>
                  </a:schemeClr>
                </a:solidFill>
                <a:latin typeface="Bodoni MT" pitchFamily="18" charset="0"/>
              </a:rPr>
              <a:t> and background shading</a:t>
            </a:r>
            <a:endParaRPr lang="en-US" sz="2400" dirty="0">
              <a:solidFill>
                <a:schemeClr val="tx1">
                  <a:lumMod val="95000"/>
                </a:schemeClr>
              </a:solidFill>
              <a:latin typeface="Bodoni MT" pitchFamily="18" charset="0"/>
            </a:endParaRPr>
          </a:p>
        </p:txBody>
      </p:sp>
      <p:sp>
        <p:nvSpPr>
          <p:cNvPr id="2" name="Title 1"/>
          <p:cNvSpPr>
            <a:spLocks noGrp="1"/>
          </p:cNvSpPr>
          <p:nvPr>
            <p:ph type="title"/>
          </p:nvPr>
        </p:nvSpPr>
        <p:spPr>
          <a:xfrm>
            <a:off x="457200" y="152400"/>
            <a:ext cx="8229600" cy="990600"/>
          </a:xfrm>
        </p:spPr>
        <p:txBody>
          <a:bodyPr>
            <a:normAutofit/>
          </a:bodyPr>
          <a:lstStyle/>
          <a:p>
            <a:r>
              <a:rPr b="1" dirty="0" smtClean="0"/>
              <a:t>FORMATTING  CHOICES</a:t>
            </a:r>
            <a:endParaRPr lang="en-US" b="1" dirty="0"/>
          </a:p>
        </p:txBody>
      </p:sp>
      <p:sp>
        <p:nvSpPr>
          <p:cNvPr id="7" name="TextBox 6"/>
          <p:cNvSpPr txBox="1"/>
          <p:nvPr/>
        </p:nvSpPr>
        <p:spPr>
          <a:xfrm>
            <a:off x="685800" y="2037814"/>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1</a:t>
            </a:r>
            <a:endParaRPr lang="en-US" sz="2800" dirty="0"/>
          </a:p>
        </p:txBody>
      </p:sp>
      <p:sp>
        <p:nvSpPr>
          <p:cNvPr id="12" name="TextBox 11"/>
          <p:cNvSpPr txBox="1"/>
          <p:nvPr/>
        </p:nvSpPr>
        <p:spPr>
          <a:xfrm>
            <a:off x="990600" y="1809214"/>
            <a:ext cx="3505200" cy="3600986"/>
          </a:xfrm>
          <a:prstGeom prst="rect">
            <a:avLst/>
          </a:prstGeom>
          <a:solidFill>
            <a:schemeClr val="bg2">
              <a:lumMod val="75000"/>
            </a:schemeClr>
          </a:solidFill>
        </p:spPr>
        <p:txBody>
          <a:bodyPr wrap="square" rtlCol="0">
            <a:spAutoFit/>
          </a:bodyPr>
          <a:lstStyle/>
          <a:p>
            <a:r>
              <a:rPr lang="en-US" sz="3200" dirty="0" smtClean="0">
                <a:solidFill>
                  <a:schemeClr val="tx1">
                    <a:lumMod val="95000"/>
                  </a:schemeClr>
                </a:solidFill>
                <a:latin typeface="Bodoni MT" pitchFamily="18" charset="0"/>
              </a:rPr>
              <a:t>FONT STYLE OF</a:t>
            </a:r>
          </a:p>
          <a:p>
            <a:endParaRPr lang="en-US" sz="2400" dirty="0">
              <a:solidFill>
                <a:schemeClr val="tx1">
                  <a:lumMod val="95000"/>
                </a:schemeClr>
              </a:solidFill>
              <a:latin typeface="Bodoni MT" pitchFamily="18" charset="0"/>
            </a:endParaRPr>
          </a:p>
          <a:p>
            <a:pPr>
              <a:buFont typeface="Arial" pitchFamily="34" charset="0"/>
              <a:buChar char="•"/>
            </a:pPr>
            <a:r>
              <a:rPr lang="en-US" sz="2800" dirty="0" smtClean="0">
                <a:solidFill>
                  <a:schemeClr val="tx1">
                    <a:lumMod val="95000"/>
                  </a:schemeClr>
                </a:solidFill>
                <a:latin typeface="Bodoni MT" pitchFamily="18" charset="0"/>
              </a:rPr>
              <a:t> </a:t>
            </a:r>
            <a:r>
              <a:rPr lang="en-US" sz="2400" dirty="0" smtClean="0">
                <a:solidFill>
                  <a:schemeClr val="tx1">
                    <a:lumMod val="95000"/>
                  </a:schemeClr>
                </a:solidFill>
                <a:latin typeface="Bodoni MT" pitchFamily="18" charset="0"/>
              </a:rPr>
              <a:t>title on page </a:t>
            </a:r>
          </a:p>
          <a:p>
            <a:pPr>
              <a:buFont typeface="Arial" pitchFamily="34" charset="0"/>
              <a:buChar char="•"/>
            </a:pPr>
            <a:r>
              <a:rPr lang="en-US" sz="2400" dirty="0" smtClean="0">
                <a:solidFill>
                  <a:schemeClr val="tx1">
                    <a:lumMod val="95000"/>
                  </a:schemeClr>
                </a:solidFill>
                <a:latin typeface="Bodoni MT" pitchFamily="18" charset="0"/>
              </a:rPr>
              <a:t> exactly the </a:t>
            </a:r>
          </a:p>
          <a:p>
            <a:pPr>
              <a:buFont typeface="Arial" pitchFamily="34" charset="0"/>
              <a:buChar char="•"/>
            </a:pPr>
            <a:r>
              <a:rPr lang="en-US" sz="2400" dirty="0" smtClean="0">
                <a:solidFill>
                  <a:schemeClr val="tx1">
                    <a:lumMod val="95000"/>
                  </a:schemeClr>
                </a:solidFill>
                <a:latin typeface="Bodoni MT" pitchFamily="18" charset="0"/>
              </a:rPr>
              <a:t> same as</a:t>
            </a:r>
          </a:p>
          <a:p>
            <a:pPr>
              <a:buFont typeface="Arial" pitchFamily="34" charset="0"/>
              <a:buChar char="•"/>
            </a:pPr>
            <a:r>
              <a:rPr lang="en-US" sz="2400" dirty="0" smtClean="0">
                <a:solidFill>
                  <a:schemeClr val="tx1">
                    <a:lumMod val="95000"/>
                  </a:schemeClr>
                </a:solidFill>
                <a:latin typeface="Bodoni MT" pitchFamily="18" charset="0"/>
              </a:rPr>
              <a:t> other font on page</a:t>
            </a:r>
          </a:p>
          <a:p>
            <a:pPr>
              <a:buFont typeface="Arial" pitchFamily="34" charset="0"/>
              <a:buChar char="•"/>
            </a:pPr>
            <a:r>
              <a:rPr lang="en-US" sz="2400" dirty="0" smtClean="0">
                <a:solidFill>
                  <a:schemeClr val="tx1">
                    <a:lumMod val="95000"/>
                  </a:schemeClr>
                </a:solidFill>
                <a:latin typeface="Bodoni MT" pitchFamily="18" charset="0"/>
              </a:rPr>
              <a:t> we only changed </a:t>
            </a:r>
          </a:p>
          <a:p>
            <a:pPr>
              <a:buFont typeface="Arial" pitchFamily="34" charset="0"/>
              <a:buChar char="•"/>
            </a:pPr>
            <a:r>
              <a:rPr lang="en-US" sz="2400" dirty="0" smtClean="0">
                <a:solidFill>
                  <a:schemeClr val="tx1">
                    <a:lumMod val="95000"/>
                  </a:schemeClr>
                </a:solidFill>
                <a:latin typeface="Bodoni MT" pitchFamily="18" charset="0"/>
              </a:rPr>
              <a:t> the title to appear </a:t>
            </a:r>
          </a:p>
          <a:p>
            <a:pPr>
              <a:buFont typeface="Arial" pitchFamily="34" charset="0"/>
              <a:buChar char="•"/>
            </a:pPr>
            <a:r>
              <a:rPr lang="en-US" sz="2400" dirty="0" smtClean="0">
                <a:solidFill>
                  <a:schemeClr val="tx1">
                    <a:lumMod val="95000"/>
                  </a:schemeClr>
                </a:solidFill>
                <a:latin typeface="Bodoni MT" pitchFamily="18" charset="0"/>
              </a:rPr>
              <a:t> in all capital letters</a:t>
            </a:r>
            <a:endParaRPr lang="en-US" sz="2400" dirty="0">
              <a:solidFill>
                <a:schemeClr val="tx1">
                  <a:lumMod val="95000"/>
                </a:schemeClr>
              </a:solidFill>
              <a:latin typeface="Bodoni MT" pitchFamily="18" charset="0"/>
            </a:endParaRPr>
          </a:p>
        </p:txBody>
      </p:sp>
      <p:sp>
        <p:nvSpPr>
          <p:cNvPr id="14" name="TextBox 13"/>
          <p:cNvSpPr txBox="1"/>
          <p:nvPr/>
        </p:nvSpPr>
        <p:spPr>
          <a:xfrm>
            <a:off x="4876800" y="2037814"/>
            <a:ext cx="304800" cy="533400"/>
          </a:xfrm>
          <a:prstGeom prst="rect">
            <a:avLst/>
          </a:prstGeom>
          <a:solidFill>
            <a:schemeClr val="tx1">
              <a:lumMod val="75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a:t>2</a:t>
            </a:r>
          </a:p>
        </p:txBody>
      </p:sp>
      <p:sp>
        <p:nvSpPr>
          <p:cNvPr id="15" name="TextBox 14"/>
          <p:cNvSpPr txBox="1"/>
          <p:nvPr/>
        </p:nvSpPr>
        <p:spPr>
          <a:xfrm>
            <a:off x="5638800" y="1830480"/>
            <a:ext cx="2590800" cy="584775"/>
          </a:xfrm>
          <a:prstGeom prst="rect">
            <a:avLst/>
          </a:prstGeom>
          <a:solidFill>
            <a:schemeClr val="tx1">
              <a:lumMod val="85000"/>
            </a:schemeClr>
          </a:solidFill>
        </p:spPr>
        <p:txBody>
          <a:bodyPr wrap="square" rtlCol="0">
            <a:spAutoFit/>
          </a:bodyPr>
          <a:lstStyle/>
          <a:p>
            <a:r>
              <a:rPr lang="en-US" sz="3200" dirty="0" smtClean="0">
                <a:solidFill>
                  <a:schemeClr val="bg1">
                    <a:lumMod val="85000"/>
                    <a:lumOff val="15000"/>
                  </a:schemeClr>
                </a:solidFill>
                <a:latin typeface="Bodoni MT" pitchFamily="18" charset="0"/>
              </a:rPr>
              <a:t>Font Style Of</a:t>
            </a:r>
          </a:p>
        </p:txBody>
      </p:sp>
      <p:sp>
        <p:nvSpPr>
          <p:cNvPr id="8" name="Slide Number Placeholder 7"/>
          <p:cNvSpPr>
            <a:spLocks noGrp="1"/>
          </p:cNvSpPr>
          <p:nvPr>
            <p:ph type="sldNum" sz="quarter" idx="12"/>
          </p:nvPr>
        </p:nvSpPr>
        <p:spPr/>
        <p:txBody>
          <a:bodyPr/>
          <a:lstStyle/>
          <a:p>
            <a:fld id="{66142F5F-DA33-4275-9239-5D60D31CB088}" type="slidenum">
              <a:rPr lang="en-US" smtClean="0"/>
              <a:pPr/>
              <a:t>16</a:t>
            </a:fld>
            <a:endParaRPr lang="en-US" dirty="0"/>
          </a:p>
        </p:txBody>
      </p:sp>
      <p:sp>
        <p:nvSpPr>
          <p:cNvPr id="10"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REVIEW</a:t>
            </a:r>
            <a:endParaRPr lang="en-US" dirty="0"/>
          </a:p>
        </p:txBody>
      </p:sp>
      <p:sp>
        <p:nvSpPr>
          <p:cNvPr id="2" name="Content Placeholder 1"/>
          <p:cNvSpPr>
            <a:spLocks noGrp="1"/>
          </p:cNvSpPr>
          <p:nvPr>
            <p:ph idx="1"/>
          </p:nvPr>
        </p:nvSpPr>
        <p:spPr>
          <a:xfrm>
            <a:off x="457200" y="1600200"/>
            <a:ext cx="8229600" cy="4495800"/>
          </a:xfrm>
        </p:spPr>
        <p:txBody>
          <a:bodyPr>
            <a:normAutofit fontScale="92500" lnSpcReduction="20000"/>
          </a:bodyPr>
          <a:lstStyle/>
          <a:p>
            <a:pPr>
              <a:buClr>
                <a:schemeClr val="bg1">
                  <a:lumMod val="85000"/>
                  <a:lumOff val="15000"/>
                </a:schemeClr>
              </a:buClr>
            </a:pPr>
            <a:r>
              <a:rPr lang="en-US" dirty="0" smtClean="0"/>
              <a:t>The four categories of font</a:t>
            </a:r>
          </a:p>
          <a:p>
            <a:pPr>
              <a:buClr>
                <a:schemeClr val="bg1">
                  <a:lumMod val="85000"/>
                  <a:lumOff val="15000"/>
                </a:schemeClr>
              </a:buClr>
              <a:buNone/>
            </a:pPr>
            <a:endParaRPr lang="en-US" dirty="0" smtClean="0"/>
          </a:p>
          <a:p>
            <a:pPr marL="858837" lvl="1" indent="-514350">
              <a:buClr>
                <a:srgbClr val="002060"/>
              </a:buClr>
              <a:buFont typeface="+mj-lt"/>
              <a:buAutoNum type="arabicPeriod"/>
            </a:pPr>
            <a:r>
              <a:rPr lang="en-US" dirty="0"/>
              <a:t>Serif—letters </a:t>
            </a:r>
            <a:r>
              <a:rPr lang="en-US" dirty="0" smtClean="0"/>
              <a:t>having </a:t>
            </a:r>
            <a:r>
              <a:rPr lang="en-US" spc="100" dirty="0" smtClean="0"/>
              <a:t>short decorative tips at the end of each stroke </a:t>
            </a:r>
          </a:p>
          <a:p>
            <a:pPr marL="858837" lvl="1" indent="-514350">
              <a:buClr>
                <a:srgbClr val="002060"/>
              </a:buClr>
              <a:buFont typeface="+mj-lt"/>
              <a:buAutoNum type="arabicPeriod"/>
            </a:pPr>
            <a:endParaRPr lang="en-US" dirty="0" smtClean="0"/>
          </a:p>
          <a:p>
            <a:pPr marL="858837" lvl="1" indent="-514350">
              <a:buClr>
                <a:srgbClr val="002060"/>
              </a:buClr>
              <a:buFont typeface="+mj-lt"/>
              <a:buAutoNum type="arabicPeriod"/>
            </a:pPr>
            <a:r>
              <a:rPr lang="en-US" dirty="0" smtClean="0"/>
              <a:t>Sans </a:t>
            </a:r>
            <a:r>
              <a:rPr lang="en-US" dirty="0"/>
              <a:t>Serif—letters </a:t>
            </a:r>
            <a:r>
              <a:rPr lang="en-US" dirty="0" smtClean="0"/>
              <a:t>that do not have </a:t>
            </a:r>
            <a:r>
              <a:rPr lang="en-US" spc="100" dirty="0" smtClean="0"/>
              <a:t>short decorative tips at the end of each stroke</a:t>
            </a:r>
          </a:p>
          <a:p>
            <a:pPr marL="858837" lvl="1" indent="-514350">
              <a:buClr>
                <a:srgbClr val="002060"/>
              </a:buClr>
              <a:buFont typeface="+mj-lt"/>
              <a:buAutoNum type="arabicPeriod"/>
            </a:pPr>
            <a:endParaRPr lang="en-US" dirty="0" smtClean="0"/>
          </a:p>
          <a:p>
            <a:pPr marL="858837" lvl="1" indent="-514350">
              <a:buClr>
                <a:srgbClr val="002060"/>
              </a:buClr>
              <a:buFont typeface="+mj-lt"/>
              <a:buAutoNum type="arabicPeriod"/>
            </a:pPr>
            <a:r>
              <a:rPr lang="en-US" dirty="0"/>
              <a:t>Script—</a:t>
            </a:r>
            <a:r>
              <a:rPr lang="en-US" spc="100" dirty="0" smtClean="0"/>
              <a:t>letters that appear to be handwritten</a:t>
            </a:r>
          </a:p>
          <a:p>
            <a:pPr marL="858837" lvl="1" indent="-514350">
              <a:buClr>
                <a:srgbClr val="002060"/>
              </a:buClr>
              <a:buFont typeface="+mj-lt"/>
              <a:buAutoNum type="arabicPeriod"/>
            </a:pPr>
            <a:endParaRPr lang="en-US" dirty="0" smtClean="0"/>
          </a:p>
          <a:p>
            <a:pPr marL="858837" lvl="1" indent="-514350">
              <a:buClr>
                <a:srgbClr val="002060"/>
              </a:buClr>
              <a:buFont typeface="+mj-lt"/>
              <a:buAutoNum type="arabicPeriod"/>
            </a:pPr>
            <a:r>
              <a:rPr lang="en-US" dirty="0"/>
              <a:t>Ornamental—</a:t>
            </a:r>
            <a:r>
              <a:rPr lang="en-US" spc="100" dirty="0" smtClean="0"/>
              <a:t>letters that incorporate a common  artistic design element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17</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REVIEW</a:t>
            </a:r>
            <a:endParaRPr lang="en-US" dirty="0"/>
          </a:p>
        </p:txBody>
      </p:sp>
      <p:sp>
        <p:nvSpPr>
          <p:cNvPr id="2" name="Content Placeholder 1"/>
          <p:cNvSpPr>
            <a:spLocks noGrp="1"/>
          </p:cNvSpPr>
          <p:nvPr>
            <p:ph idx="1"/>
          </p:nvPr>
        </p:nvSpPr>
        <p:spPr/>
        <p:txBody>
          <a:bodyPr>
            <a:normAutofit fontScale="92500" lnSpcReduction="10000"/>
          </a:bodyPr>
          <a:lstStyle/>
          <a:p>
            <a:pPr>
              <a:buClr>
                <a:schemeClr val="bg1">
                  <a:lumMod val="85000"/>
                  <a:lumOff val="15000"/>
                </a:schemeClr>
              </a:buClr>
            </a:pPr>
            <a:r>
              <a:rPr lang="en-US" dirty="0" smtClean="0"/>
              <a:t>Examples of the four categories of font</a:t>
            </a:r>
          </a:p>
          <a:p>
            <a:pPr>
              <a:buClr>
                <a:schemeClr val="bg1">
                  <a:lumMod val="85000"/>
                  <a:lumOff val="15000"/>
                </a:schemeClr>
              </a:buClr>
              <a:buNone/>
            </a:pPr>
            <a:endParaRPr lang="en-US" dirty="0" smtClean="0"/>
          </a:p>
          <a:p>
            <a:pPr lvl="1">
              <a:buClr>
                <a:schemeClr val="bg1">
                  <a:lumMod val="85000"/>
                  <a:lumOff val="15000"/>
                </a:schemeClr>
              </a:buClr>
            </a:pPr>
            <a:r>
              <a:rPr lang="en-US" dirty="0"/>
              <a:t>Serif—Times </a:t>
            </a:r>
            <a:r>
              <a:rPr lang="en-US" dirty="0" smtClean="0"/>
              <a:t>New </a:t>
            </a:r>
            <a:r>
              <a:rPr lang="en-US" dirty="0"/>
              <a:t>Roman—</a:t>
            </a:r>
            <a:r>
              <a:rPr lang="en-US" sz="3200" spc="100" dirty="0" smtClean="0">
                <a:latin typeface="Times New Roman" pitchFamily="18" charset="0"/>
                <a:cs typeface="Times New Roman" pitchFamily="18" charset="0"/>
              </a:rPr>
              <a:t>R</a:t>
            </a:r>
            <a:r>
              <a:rPr lang="en-US" spc="100" dirty="0" smtClean="0"/>
              <a:t> </a:t>
            </a:r>
          </a:p>
          <a:p>
            <a:pPr lvl="1">
              <a:buClr>
                <a:schemeClr val="bg1">
                  <a:lumMod val="85000"/>
                  <a:lumOff val="15000"/>
                </a:schemeClr>
              </a:buClr>
            </a:pPr>
            <a:endParaRPr lang="en-US" dirty="0" smtClean="0"/>
          </a:p>
          <a:p>
            <a:pPr lvl="1">
              <a:buClr>
                <a:schemeClr val="bg1">
                  <a:lumMod val="85000"/>
                  <a:lumOff val="15000"/>
                </a:schemeClr>
              </a:buClr>
            </a:pPr>
            <a:r>
              <a:rPr lang="en-US" dirty="0" smtClean="0"/>
              <a:t>Sans Serif—Arial</a:t>
            </a:r>
            <a:r>
              <a:rPr lang="en-US" dirty="0"/>
              <a:t>—</a:t>
            </a:r>
            <a:r>
              <a:rPr lang="en-US" sz="3200" spc="100" dirty="0" smtClean="0">
                <a:latin typeface="Arial" pitchFamily="34" charset="0"/>
                <a:cs typeface="Arial" pitchFamily="34" charset="0"/>
              </a:rPr>
              <a:t>R</a:t>
            </a:r>
            <a:r>
              <a:rPr lang="en-US" sz="3200" spc="100" dirty="0" smtClean="0"/>
              <a:t> </a:t>
            </a:r>
            <a:endParaRPr lang="en-US" spc="100" dirty="0" smtClean="0"/>
          </a:p>
          <a:p>
            <a:pPr lvl="1">
              <a:buClr>
                <a:schemeClr val="bg1">
                  <a:lumMod val="85000"/>
                  <a:lumOff val="15000"/>
                </a:schemeClr>
              </a:buClr>
            </a:pPr>
            <a:endParaRPr lang="en-US" dirty="0" smtClean="0"/>
          </a:p>
          <a:p>
            <a:pPr lvl="1">
              <a:buClr>
                <a:schemeClr val="bg1">
                  <a:lumMod val="85000"/>
                  <a:lumOff val="15000"/>
                </a:schemeClr>
              </a:buClr>
            </a:pPr>
            <a:r>
              <a:rPr lang="en-US" dirty="0"/>
              <a:t>Script—</a:t>
            </a:r>
            <a:r>
              <a:rPr lang="en-US" spc="100" dirty="0" smtClean="0"/>
              <a:t>Freestyle Script</a:t>
            </a:r>
            <a:r>
              <a:rPr lang="en-US" dirty="0"/>
              <a:t>—</a:t>
            </a:r>
            <a:r>
              <a:rPr lang="en-US" sz="3600" spc="100" dirty="0" smtClean="0">
                <a:latin typeface="Freestyle Script" pitchFamily="66" charset="0"/>
                <a:cs typeface="Times New Roman" pitchFamily="18" charset="0"/>
              </a:rPr>
              <a:t>R</a:t>
            </a:r>
            <a:r>
              <a:rPr lang="en-US" spc="100" dirty="0" smtClean="0"/>
              <a:t> </a:t>
            </a:r>
          </a:p>
          <a:p>
            <a:pPr lvl="1">
              <a:buClr>
                <a:schemeClr val="bg1">
                  <a:lumMod val="85000"/>
                  <a:lumOff val="15000"/>
                </a:schemeClr>
              </a:buClr>
            </a:pPr>
            <a:endParaRPr lang="en-US" dirty="0" smtClean="0"/>
          </a:p>
          <a:p>
            <a:pPr lvl="1">
              <a:buClr>
                <a:schemeClr val="bg1">
                  <a:lumMod val="85000"/>
                  <a:lumOff val="15000"/>
                </a:schemeClr>
              </a:buClr>
            </a:pPr>
            <a:r>
              <a:rPr lang="en-US" dirty="0" smtClean="0"/>
              <a:t>Ornamental—</a:t>
            </a:r>
            <a:r>
              <a:rPr lang="en-US" spc="100" dirty="0" smtClean="0"/>
              <a:t>Chiller</a:t>
            </a:r>
            <a:r>
              <a:rPr lang="en-US" dirty="0"/>
              <a:t>—</a:t>
            </a:r>
            <a:r>
              <a:rPr lang="en-US" sz="4000" spc="100" dirty="0" smtClean="0">
                <a:latin typeface="Chiller" pitchFamily="82" charset="0"/>
              </a:rPr>
              <a:t>R</a:t>
            </a:r>
            <a:endParaRPr lang="en-US" dirty="0" smtClean="0">
              <a:latin typeface="Chiller" pitchFamily="82"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18</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REVIEW</a:t>
            </a:r>
            <a:endParaRPr lang="en-US" dirty="0"/>
          </a:p>
        </p:txBody>
      </p:sp>
      <p:sp>
        <p:nvSpPr>
          <p:cNvPr id="2" name="Content Placeholder 1"/>
          <p:cNvSpPr>
            <a:spLocks noGrp="1"/>
          </p:cNvSpPr>
          <p:nvPr>
            <p:ph idx="1"/>
          </p:nvPr>
        </p:nvSpPr>
        <p:spPr>
          <a:xfrm>
            <a:off x="457200" y="1828800"/>
            <a:ext cx="8229600" cy="4267200"/>
          </a:xfrm>
        </p:spPr>
        <p:txBody>
          <a:bodyPr>
            <a:normAutofit lnSpcReduction="10000"/>
          </a:bodyPr>
          <a:lstStyle/>
          <a:p>
            <a:pPr>
              <a:buClr>
                <a:schemeClr val="bg1">
                  <a:lumMod val="85000"/>
                  <a:lumOff val="15000"/>
                </a:schemeClr>
              </a:buClr>
            </a:pPr>
            <a:r>
              <a:rPr lang="en-US" sz="2800" dirty="0" smtClean="0"/>
              <a:t>Use the following sparingly:</a:t>
            </a:r>
          </a:p>
          <a:p>
            <a:pPr lvl="1">
              <a:buClrTx/>
            </a:pPr>
            <a:r>
              <a:rPr lang="en-US" sz="2800" dirty="0" smtClean="0"/>
              <a:t>Script and ornamental</a:t>
            </a:r>
            <a:endParaRPr lang="en-US" sz="2800" spc="100" dirty="0" smtClean="0"/>
          </a:p>
          <a:p>
            <a:pPr lvl="1">
              <a:buClrTx/>
            </a:pPr>
            <a:r>
              <a:rPr lang="en-US" sz="2800" dirty="0" smtClean="0"/>
              <a:t>All capital letters</a:t>
            </a:r>
            <a:endParaRPr lang="en-US" sz="2800" spc="100" dirty="0" smtClean="0"/>
          </a:p>
          <a:p>
            <a:pPr lvl="1">
              <a:buClrTx/>
            </a:pPr>
            <a:r>
              <a:rPr lang="en-US" sz="2800" dirty="0" smtClean="0"/>
              <a:t>Switching categories of font within the same document</a:t>
            </a:r>
          </a:p>
          <a:p>
            <a:pPr lvl="1">
              <a:buClrTx/>
            </a:pPr>
            <a:endParaRPr lang="en-US" sz="2800" dirty="0" smtClean="0"/>
          </a:p>
          <a:p>
            <a:pPr>
              <a:buClr>
                <a:schemeClr val="bg1">
                  <a:lumMod val="85000"/>
                  <a:lumOff val="15000"/>
                </a:schemeClr>
              </a:buClr>
            </a:pPr>
            <a:r>
              <a:rPr lang="en-US" sz="2800" dirty="0" smtClean="0"/>
              <a:t>Use serif for written documents</a:t>
            </a:r>
          </a:p>
          <a:p>
            <a:pPr>
              <a:buClr>
                <a:schemeClr val="bg1">
                  <a:lumMod val="85000"/>
                  <a:lumOff val="15000"/>
                </a:schemeClr>
              </a:buClr>
            </a:pPr>
            <a:endParaRPr lang="en-US" sz="2800" dirty="0" smtClean="0"/>
          </a:p>
          <a:p>
            <a:pPr>
              <a:buClr>
                <a:schemeClr val="bg1">
                  <a:lumMod val="85000"/>
                  <a:lumOff val="15000"/>
                </a:schemeClr>
              </a:buClr>
            </a:pPr>
            <a:r>
              <a:rPr lang="en-US" sz="2800" dirty="0" smtClean="0"/>
              <a:t>Use sans </a:t>
            </a:r>
            <a:r>
              <a:rPr lang="en-US" sz="2800" dirty="0"/>
              <a:t>s</a:t>
            </a:r>
            <a:r>
              <a:rPr lang="en-US" sz="2800" dirty="0" smtClean="0"/>
              <a:t>erif for electronic documents</a:t>
            </a:r>
          </a:p>
          <a:p>
            <a:endParaRPr lang="en-US" sz="2800" dirty="0" smtClean="0"/>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19</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OBJECTIVES</a:t>
            </a:r>
            <a:endParaRPr lang="en-US" dirty="0"/>
          </a:p>
        </p:txBody>
      </p:sp>
      <p:sp>
        <p:nvSpPr>
          <p:cNvPr id="2" name="Content Placeholder 1"/>
          <p:cNvSpPr>
            <a:spLocks noGrp="1"/>
          </p:cNvSpPr>
          <p:nvPr>
            <p:ph idx="1"/>
          </p:nvPr>
        </p:nvSpPr>
        <p:spPr>
          <a:xfrm>
            <a:off x="457200" y="1828800"/>
            <a:ext cx="8229600" cy="4267200"/>
          </a:xfrm>
        </p:spPr>
        <p:txBody>
          <a:bodyPr/>
          <a:lstStyle/>
          <a:p>
            <a:r>
              <a:rPr lang="en-US" dirty="0" smtClean="0"/>
              <a:t>Identify categories of font styles</a:t>
            </a:r>
          </a:p>
          <a:p>
            <a:endParaRPr lang="en-US" dirty="0" smtClean="0"/>
          </a:p>
          <a:p>
            <a:r>
              <a:rPr lang="en-US" dirty="0" smtClean="0"/>
              <a:t>Describe characteristics of font styles</a:t>
            </a:r>
          </a:p>
          <a:p>
            <a:pPr>
              <a:buNone/>
            </a:pPr>
            <a:endParaRPr lang="en-US" dirty="0" smtClean="0"/>
          </a:p>
          <a:p>
            <a:r>
              <a:rPr lang="en-US" dirty="0" smtClean="0"/>
              <a:t>Identify publishing guidelines when choosing font styles</a:t>
            </a:r>
          </a:p>
          <a:p>
            <a:pPr>
              <a:buNone/>
            </a:pPr>
            <a:endParaRPr lang="en-US" dirty="0" smtClean="0"/>
          </a:p>
          <a:p>
            <a:r>
              <a:rPr lang="en-US" dirty="0" smtClean="0"/>
              <a:t>Identify font formatting techniques for printed and electronic publications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2</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lstStyle/>
          <a:p>
            <a:r>
              <a:rPr dirty="0" smtClean="0"/>
              <a:t>ACTIVITY #2</a:t>
            </a:r>
            <a:endParaRPr lang="en-US" dirty="0"/>
          </a:p>
        </p:txBody>
      </p:sp>
      <p:sp>
        <p:nvSpPr>
          <p:cNvPr id="2" name="Content Placeholder 1"/>
          <p:cNvSpPr>
            <a:spLocks noGrp="1"/>
          </p:cNvSpPr>
          <p:nvPr>
            <p:ph idx="1"/>
          </p:nvPr>
        </p:nvSpPr>
        <p:spPr>
          <a:xfrm>
            <a:off x="457200" y="1600200"/>
            <a:ext cx="8229600" cy="4800600"/>
          </a:xfrm>
        </p:spPr>
        <p:txBody>
          <a:bodyPr>
            <a:normAutofit/>
          </a:bodyPr>
          <a:lstStyle/>
          <a:p>
            <a:pPr>
              <a:buClr>
                <a:schemeClr val="bg1">
                  <a:lumMod val="85000"/>
                  <a:lumOff val="15000"/>
                </a:schemeClr>
              </a:buClr>
            </a:pPr>
            <a:r>
              <a:rPr lang="en-US" sz="2800" dirty="0" smtClean="0"/>
              <a:t>Look back at the document you created in   Activity #1.</a:t>
            </a:r>
          </a:p>
          <a:p>
            <a:pPr>
              <a:buClr>
                <a:schemeClr val="bg1">
                  <a:lumMod val="85000"/>
                  <a:lumOff val="15000"/>
                </a:schemeClr>
              </a:buClr>
            </a:pPr>
            <a:endParaRPr lang="en-US" sz="2800" dirty="0" smtClean="0"/>
          </a:p>
          <a:p>
            <a:pPr>
              <a:buClr>
                <a:schemeClr val="bg1">
                  <a:lumMod val="85000"/>
                  <a:lumOff val="15000"/>
                </a:schemeClr>
              </a:buClr>
            </a:pPr>
            <a:r>
              <a:rPr lang="en-US" sz="2800" dirty="0" smtClean="0"/>
              <a:t>Notice the font styles used on each web page.</a:t>
            </a:r>
          </a:p>
          <a:p>
            <a:pPr>
              <a:buClr>
                <a:schemeClr val="bg1">
                  <a:lumMod val="85000"/>
                  <a:lumOff val="15000"/>
                </a:schemeClr>
              </a:buClr>
            </a:pPr>
            <a:endParaRPr lang="en-US" sz="2800" dirty="0" smtClean="0"/>
          </a:p>
          <a:p>
            <a:pPr>
              <a:buClr>
                <a:schemeClr val="bg1">
                  <a:lumMod val="85000"/>
                  <a:lumOff val="15000"/>
                </a:schemeClr>
              </a:buClr>
            </a:pPr>
            <a:r>
              <a:rPr lang="en-US" sz="2800" dirty="0" smtClean="0"/>
              <a:t>Create a textbox next to each screen snapshot.</a:t>
            </a:r>
          </a:p>
          <a:p>
            <a:pPr lvl="1">
              <a:buClr>
                <a:schemeClr val="bg1">
                  <a:lumMod val="85000"/>
                  <a:lumOff val="15000"/>
                </a:schemeClr>
              </a:buClr>
            </a:pPr>
            <a:r>
              <a:rPr lang="en-US" sz="2800" dirty="0" smtClean="0"/>
              <a:t>The textbox should show</a:t>
            </a:r>
          </a:p>
          <a:p>
            <a:pPr marL="1150937" lvl="2" indent="-457200">
              <a:buClr>
                <a:schemeClr val="bg1">
                  <a:lumMod val="85000"/>
                  <a:lumOff val="15000"/>
                </a:schemeClr>
              </a:buClr>
              <a:buNone/>
            </a:pPr>
            <a:r>
              <a:rPr lang="en-US" sz="2500" dirty="0" smtClean="0"/>
              <a:t>1) The number of different font styles on each page</a:t>
            </a:r>
          </a:p>
          <a:p>
            <a:pPr marL="1150937" lvl="2" indent="-457200">
              <a:buClr>
                <a:schemeClr val="bg1">
                  <a:lumMod val="85000"/>
                  <a:lumOff val="15000"/>
                </a:schemeClr>
              </a:buClr>
              <a:buNone/>
            </a:pPr>
            <a:r>
              <a:rPr lang="en-US" sz="2500" dirty="0" smtClean="0"/>
              <a:t>2) The categories of different font styles on each page</a:t>
            </a:r>
          </a:p>
          <a:p>
            <a:endParaRPr lang="en-US" sz="2800"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20</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FONT CATEGORIES </a:t>
            </a:r>
            <a:endParaRPr lang="en-US" dirty="0"/>
          </a:p>
        </p:txBody>
      </p:sp>
      <p:sp>
        <p:nvSpPr>
          <p:cNvPr id="2" name="Content Placeholder 1"/>
          <p:cNvSpPr>
            <a:spLocks noGrp="1"/>
          </p:cNvSpPr>
          <p:nvPr>
            <p:ph idx="1"/>
          </p:nvPr>
        </p:nvSpPr>
        <p:spPr>
          <a:xfrm>
            <a:off x="1066800" y="1828800"/>
            <a:ext cx="7620000" cy="4267200"/>
          </a:xfrm>
        </p:spPr>
        <p:txBody>
          <a:bodyPr>
            <a:normAutofit/>
          </a:bodyPr>
          <a:lstStyle/>
          <a:p>
            <a:pPr>
              <a:buClr>
                <a:schemeClr val="bg1">
                  <a:lumMod val="65000"/>
                  <a:lumOff val="35000"/>
                </a:schemeClr>
              </a:buClr>
            </a:pPr>
            <a:r>
              <a:rPr lang="en-US" sz="3200" dirty="0" smtClean="0"/>
              <a:t>Serif</a:t>
            </a:r>
          </a:p>
          <a:p>
            <a:pPr>
              <a:buClr>
                <a:schemeClr val="bg1">
                  <a:lumMod val="65000"/>
                  <a:lumOff val="35000"/>
                </a:schemeClr>
              </a:buClr>
              <a:buNone/>
            </a:pPr>
            <a:endParaRPr lang="en-US" sz="3200" dirty="0" smtClean="0"/>
          </a:p>
          <a:p>
            <a:pPr>
              <a:buClr>
                <a:schemeClr val="bg1">
                  <a:lumMod val="65000"/>
                  <a:lumOff val="35000"/>
                </a:schemeClr>
              </a:buClr>
            </a:pPr>
            <a:r>
              <a:rPr lang="en-US" sz="3200" dirty="0" smtClean="0"/>
              <a:t>San serif</a:t>
            </a:r>
          </a:p>
          <a:p>
            <a:pPr>
              <a:buClr>
                <a:schemeClr val="bg1">
                  <a:lumMod val="65000"/>
                  <a:lumOff val="35000"/>
                </a:schemeClr>
              </a:buClr>
              <a:buNone/>
            </a:pPr>
            <a:endParaRPr lang="en-US" sz="3200" dirty="0" smtClean="0"/>
          </a:p>
          <a:p>
            <a:pPr>
              <a:buClr>
                <a:schemeClr val="bg1">
                  <a:lumMod val="65000"/>
                  <a:lumOff val="35000"/>
                </a:schemeClr>
              </a:buClr>
            </a:pPr>
            <a:r>
              <a:rPr lang="en-US" sz="3200" dirty="0" smtClean="0"/>
              <a:t>Script</a:t>
            </a:r>
          </a:p>
          <a:p>
            <a:pPr>
              <a:buClr>
                <a:schemeClr val="bg1">
                  <a:lumMod val="65000"/>
                  <a:lumOff val="35000"/>
                </a:schemeClr>
              </a:buClr>
              <a:buNone/>
            </a:pPr>
            <a:endParaRPr lang="en-US" sz="3200" dirty="0" smtClean="0"/>
          </a:p>
          <a:p>
            <a:pPr>
              <a:buClr>
                <a:schemeClr val="bg1">
                  <a:lumMod val="65000"/>
                  <a:lumOff val="35000"/>
                </a:schemeClr>
              </a:buClr>
            </a:pPr>
            <a:r>
              <a:rPr lang="en-US" sz="3200" dirty="0" smtClean="0"/>
              <a:t>Decorative</a:t>
            </a:r>
          </a:p>
          <a:p>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66142F5F-DA33-4275-9239-5D60D31CB088}" type="slidenum">
              <a:rPr lang="en-US" smtClean="0"/>
              <a:pPr/>
              <a:t>3</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7924800" cy="1371600"/>
          </a:xfrm>
        </p:spPr>
        <p:txBody>
          <a:bodyPr/>
          <a:lstStyle/>
          <a:p>
            <a:r>
              <a:rPr sz="7200" b="1" dirty="0" smtClean="0">
                <a:latin typeface="Times New Roman" pitchFamily="18" charset="0"/>
                <a:cs typeface="Times New Roman" pitchFamily="18" charset="0"/>
              </a:rPr>
              <a:t>SERIF</a:t>
            </a:r>
            <a:endParaRPr lang="en-US" sz="72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304800" y="3200400"/>
            <a:ext cx="7924800" cy="1441936"/>
          </a:xfrm>
        </p:spPr>
        <p:txBody>
          <a:bodyPr>
            <a:noAutofit/>
          </a:bodyPr>
          <a:lstStyle/>
          <a:p>
            <a:r>
              <a:rPr lang="en-US" sz="2400" dirty="0" smtClean="0"/>
              <a:t>Definition: </a:t>
            </a:r>
          </a:p>
          <a:p>
            <a:pPr marL="639763" lvl="1" indent="-11113"/>
            <a:r>
              <a:rPr lang="en-US" sz="2400" spc="100" dirty="0" smtClean="0">
                <a:solidFill>
                  <a:schemeClr val="tx2"/>
                </a:solidFill>
              </a:rPr>
              <a:t>In this font category, there are short decorative tips at the end of the stroke for each letter.</a:t>
            </a:r>
          </a:p>
        </p:txBody>
      </p:sp>
      <p:sp>
        <p:nvSpPr>
          <p:cNvPr id="4" name="Oval 3"/>
          <p:cNvSpPr/>
          <p:nvPr/>
        </p:nvSpPr>
        <p:spPr>
          <a:xfrm>
            <a:off x="3025734" y="1238003"/>
            <a:ext cx="555666" cy="609600"/>
          </a:xfrm>
          <a:prstGeom prst="ellipse">
            <a:avLst/>
          </a:prstGeom>
          <a:noFill/>
          <a:ln>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09600" y="1752600"/>
            <a:ext cx="381000" cy="457200"/>
          </a:xfrm>
          <a:prstGeom prst="ellipse">
            <a:avLst/>
          </a:prstGeom>
          <a:noFill/>
          <a:ln>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66142F5F-DA33-4275-9239-5D60D31CB088}" type="slidenum">
              <a:rPr lang="en-US" smtClean="0"/>
              <a:pPr/>
              <a:t>4</a:t>
            </a:fld>
            <a:endParaRPr lang="en-US" dirty="0"/>
          </a:p>
        </p:txBody>
      </p:sp>
      <p:sp>
        <p:nvSpPr>
          <p:cNvPr id="8"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1371600"/>
          </a:xfrm>
        </p:spPr>
        <p:txBody>
          <a:bodyPr/>
          <a:lstStyle/>
          <a:p>
            <a:r>
              <a:rPr sz="7200" b="1" dirty="0" smtClean="0">
                <a:latin typeface="Century Gothic" pitchFamily="34" charset="0"/>
              </a:rPr>
              <a:t>SANS SERIF</a:t>
            </a:r>
            <a:endParaRPr lang="en-US" sz="7200" b="1" dirty="0">
              <a:latin typeface="Century Gothic" pitchFamily="34" charset="0"/>
            </a:endParaRPr>
          </a:p>
        </p:txBody>
      </p:sp>
      <p:sp>
        <p:nvSpPr>
          <p:cNvPr id="3" name="Text Placeholder 2"/>
          <p:cNvSpPr>
            <a:spLocks noGrp="1"/>
          </p:cNvSpPr>
          <p:nvPr>
            <p:ph type="body" idx="1"/>
          </p:nvPr>
        </p:nvSpPr>
        <p:spPr>
          <a:xfrm>
            <a:off x="304800" y="3429000"/>
            <a:ext cx="8077200" cy="1600200"/>
          </a:xfrm>
        </p:spPr>
        <p:txBody>
          <a:bodyPr>
            <a:noAutofit/>
          </a:bodyPr>
          <a:lstStyle/>
          <a:p>
            <a:r>
              <a:rPr lang="en-US" sz="2400" dirty="0" smtClean="0"/>
              <a:t>Definition: </a:t>
            </a:r>
          </a:p>
          <a:p>
            <a:pPr marL="639763" lvl="1" indent="-11113"/>
            <a:r>
              <a:rPr lang="en-US" sz="2400" spc="100" dirty="0" smtClean="0">
                <a:solidFill>
                  <a:schemeClr val="tx2"/>
                </a:solidFill>
              </a:rPr>
              <a:t>In this font category, there is an absence of short decorative tips at the end of the stroke for each letter.</a:t>
            </a:r>
          </a:p>
        </p:txBody>
      </p:sp>
      <p:sp>
        <p:nvSpPr>
          <p:cNvPr id="4" name="Oval 3"/>
          <p:cNvSpPr/>
          <p:nvPr/>
        </p:nvSpPr>
        <p:spPr>
          <a:xfrm>
            <a:off x="5105400" y="1145969"/>
            <a:ext cx="533400" cy="571500"/>
          </a:xfrm>
          <a:prstGeom prst="ellipse">
            <a:avLst/>
          </a:prstGeom>
          <a:noFill/>
          <a:ln>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09600" y="1618013"/>
            <a:ext cx="381000" cy="457200"/>
          </a:xfrm>
          <a:prstGeom prst="ellipse">
            <a:avLst/>
          </a:prstGeom>
          <a:noFill/>
          <a:ln>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66142F5F-DA33-4275-9239-5D60D31CB088}" type="slidenum">
              <a:rPr lang="en-US" smtClean="0"/>
              <a:pPr/>
              <a:t>5</a:t>
            </a:fld>
            <a:endParaRPr lang="en-US" dirty="0"/>
          </a:p>
        </p:txBody>
      </p:sp>
      <p:sp>
        <p:nvSpPr>
          <p:cNvPr id="8"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1371600"/>
          </a:xfrm>
        </p:spPr>
        <p:txBody>
          <a:bodyPr/>
          <a:lstStyle/>
          <a:p>
            <a:r>
              <a:rPr sz="7200" b="1" dirty="0" smtClean="0">
                <a:latin typeface="Bradley Hand ITC" pitchFamily="66" charset="0"/>
              </a:rPr>
              <a:t>SCRIPT</a:t>
            </a:r>
            <a:endParaRPr lang="en-US" sz="7200" b="1" dirty="0">
              <a:latin typeface="Bradley Hand ITC" pitchFamily="66" charset="0"/>
            </a:endParaRPr>
          </a:p>
        </p:txBody>
      </p:sp>
      <p:sp>
        <p:nvSpPr>
          <p:cNvPr id="3" name="Text Placeholder 2"/>
          <p:cNvSpPr>
            <a:spLocks noGrp="1"/>
          </p:cNvSpPr>
          <p:nvPr>
            <p:ph type="body" idx="1"/>
          </p:nvPr>
        </p:nvSpPr>
        <p:spPr>
          <a:xfrm>
            <a:off x="304800" y="3206264"/>
            <a:ext cx="8839200" cy="1441936"/>
          </a:xfrm>
        </p:spPr>
        <p:txBody>
          <a:bodyPr>
            <a:noAutofit/>
          </a:bodyPr>
          <a:lstStyle/>
          <a:p>
            <a:r>
              <a:rPr lang="en-US" sz="2400" dirty="0" smtClean="0"/>
              <a:t>Definition: </a:t>
            </a:r>
          </a:p>
          <a:p>
            <a:pPr marL="639763" lvl="1" indent="-11113"/>
            <a:r>
              <a:rPr lang="en-US" sz="2400" spc="100" dirty="0" smtClean="0">
                <a:solidFill>
                  <a:schemeClr val="tx2"/>
                </a:solidFill>
              </a:rPr>
              <a:t>In this font category, the letters appear to be handwritten.</a:t>
            </a:r>
          </a:p>
        </p:txBody>
      </p:sp>
      <p:sp>
        <p:nvSpPr>
          <p:cNvPr id="4" name="Slide Number Placeholder 3"/>
          <p:cNvSpPr>
            <a:spLocks noGrp="1"/>
          </p:cNvSpPr>
          <p:nvPr>
            <p:ph type="sldNum" sz="quarter" idx="12"/>
          </p:nvPr>
        </p:nvSpPr>
        <p:spPr/>
        <p:txBody>
          <a:bodyPr/>
          <a:lstStyle/>
          <a:p>
            <a:fld id="{66142F5F-DA33-4275-9239-5D60D31CB088}" type="slidenum">
              <a:rPr lang="en-US" smtClean="0"/>
              <a:pPr/>
              <a:t>6</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924800" cy="1371600"/>
          </a:xfrm>
        </p:spPr>
        <p:txBody>
          <a:bodyPr/>
          <a:lstStyle/>
          <a:p>
            <a:r>
              <a:rPr sz="7200" b="1" dirty="0" smtClean="0">
                <a:latin typeface="Sybil Green" pitchFamily="2" charset="0"/>
              </a:rPr>
              <a:t>ORNAMENTAL</a:t>
            </a:r>
            <a:endParaRPr lang="en-US" sz="7200" b="1" dirty="0">
              <a:latin typeface="Sybil Green" pitchFamily="2" charset="0"/>
            </a:endParaRPr>
          </a:p>
        </p:txBody>
      </p:sp>
      <p:sp>
        <p:nvSpPr>
          <p:cNvPr id="3" name="Text Placeholder 2"/>
          <p:cNvSpPr>
            <a:spLocks noGrp="1"/>
          </p:cNvSpPr>
          <p:nvPr>
            <p:ph type="body" idx="1"/>
          </p:nvPr>
        </p:nvSpPr>
        <p:spPr>
          <a:xfrm>
            <a:off x="304800" y="3206264"/>
            <a:ext cx="8153400" cy="1822936"/>
          </a:xfrm>
        </p:spPr>
        <p:txBody>
          <a:bodyPr>
            <a:noAutofit/>
          </a:bodyPr>
          <a:lstStyle/>
          <a:p>
            <a:r>
              <a:rPr lang="en-US" sz="2400" dirty="0" smtClean="0"/>
              <a:t>Definition: </a:t>
            </a:r>
          </a:p>
          <a:p>
            <a:pPr marL="639763" lvl="1" indent="-11113"/>
            <a:r>
              <a:rPr lang="en-US" sz="2400" spc="100" dirty="0" smtClean="0">
                <a:solidFill>
                  <a:schemeClr val="tx2"/>
                </a:solidFill>
              </a:rPr>
              <a:t>In this font category, the letters have a unique style that sets it apart, having an artistic design element incorporated into the lettering.</a:t>
            </a:r>
          </a:p>
        </p:txBody>
      </p:sp>
      <p:sp>
        <p:nvSpPr>
          <p:cNvPr id="4" name="Slide Number Placeholder 3"/>
          <p:cNvSpPr>
            <a:spLocks noGrp="1"/>
          </p:cNvSpPr>
          <p:nvPr>
            <p:ph type="sldNum" sz="quarter" idx="12"/>
          </p:nvPr>
        </p:nvSpPr>
        <p:spPr/>
        <p:txBody>
          <a:bodyPr/>
          <a:lstStyle/>
          <a:p>
            <a:fld id="{66142F5F-DA33-4275-9239-5D60D31CB088}" type="slidenum">
              <a:rPr lang="en-US" smtClean="0"/>
              <a:pPr/>
              <a:t>7</a:t>
            </a:fld>
            <a:endParaRPr lang="en-US" dirty="0"/>
          </a:p>
        </p:txBody>
      </p:sp>
      <p:sp>
        <p:nvSpPr>
          <p:cNvPr id="6"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z="6000" b="1" dirty="0" smtClean="0"/>
              <a:t>SERIF EXAMPLES </a:t>
            </a:r>
            <a:endParaRPr lang="en-US" sz="6000" b="1" dirty="0"/>
          </a:p>
        </p:txBody>
      </p:sp>
      <p:graphicFrame>
        <p:nvGraphicFramePr>
          <p:cNvPr id="4" name="Table 3"/>
          <p:cNvGraphicFramePr>
            <a:graphicFrameLocks noGrp="1"/>
          </p:cNvGraphicFramePr>
          <p:nvPr/>
        </p:nvGraphicFramePr>
        <p:xfrm>
          <a:off x="685800" y="1447799"/>
          <a:ext cx="8001000" cy="4343400"/>
        </p:xfrm>
        <a:graphic>
          <a:graphicData uri="http://schemas.openxmlformats.org/drawingml/2006/table">
            <a:tbl>
              <a:tblPr firstRow="1" bandRow="1">
                <a:tableStyleId>{073A0DAA-6AF3-43AB-8588-CEC1D06C72B9}</a:tableStyleId>
              </a:tblPr>
              <a:tblGrid>
                <a:gridCol w="2209800"/>
                <a:gridCol w="2438400"/>
                <a:gridCol w="3352800"/>
              </a:tblGrid>
              <a:tr h="685800">
                <a:tc>
                  <a:txBody>
                    <a:bodyPr/>
                    <a:lstStyle/>
                    <a:p>
                      <a:pPr algn="ctr"/>
                      <a:r>
                        <a:rPr lang="en-US" sz="2400" dirty="0" smtClean="0"/>
                        <a:t>Style of Font</a:t>
                      </a:r>
                      <a:endParaRPr lang="en-US" sz="2400" dirty="0"/>
                    </a:p>
                  </a:txBody>
                  <a:tcPr/>
                </a:tc>
                <a:tc>
                  <a:txBody>
                    <a:bodyPr/>
                    <a:lstStyle/>
                    <a:p>
                      <a:pPr algn="ctr"/>
                      <a:r>
                        <a:rPr lang="en-US" sz="2400" dirty="0" smtClean="0"/>
                        <a:t>Name of Font</a:t>
                      </a:r>
                      <a:endParaRPr lang="en-US" sz="2400" dirty="0"/>
                    </a:p>
                  </a:txBody>
                  <a:tcPr/>
                </a:tc>
                <a:tc>
                  <a:txBody>
                    <a:bodyPr/>
                    <a:lstStyle/>
                    <a:p>
                      <a:pPr algn="ctr"/>
                      <a:r>
                        <a:rPr lang="en-US" sz="2400" dirty="0" smtClean="0"/>
                        <a:t>Tip</a:t>
                      </a:r>
                      <a:r>
                        <a:rPr lang="en-US" sz="2400" baseline="0" dirty="0" smtClean="0"/>
                        <a:t> Design</a:t>
                      </a:r>
                      <a:endParaRPr lang="en-US" sz="2400" dirty="0"/>
                    </a:p>
                  </a:txBody>
                  <a:tcPr/>
                </a:tc>
              </a:tr>
              <a:tr h="685800">
                <a:tc>
                  <a:txBody>
                    <a:bodyPr/>
                    <a:lstStyle/>
                    <a:p>
                      <a:pPr algn="l"/>
                      <a:r>
                        <a:rPr lang="en-US" sz="3200" dirty="0" smtClean="0"/>
                        <a:t>Slab Serif</a:t>
                      </a:r>
                      <a:endParaRPr lang="en-US" sz="3200" dirty="0">
                        <a:latin typeface="Playbill" pitchFamily="82" charset="0"/>
                      </a:endParaRPr>
                    </a:p>
                  </a:txBody>
                  <a:tcPr/>
                </a:tc>
                <a:tc>
                  <a:txBody>
                    <a:bodyPr/>
                    <a:lstStyle/>
                    <a:p>
                      <a:pPr algn="l"/>
                      <a:r>
                        <a:rPr lang="en-US" sz="3200" dirty="0" smtClean="0"/>
                        <a:t>Playbill</a:t>
                      </a:r>
                      <a:endParaRPr lang="en-US" sz="3200" dirty="0">
                        <a:latin typeface="Playbill" pitchFamily="82" charset="0"/>
                      </a:endParaRPr>
                    </a:p>
                  </a:txBody>
                  <a:tcPr/>
                </a:tc>
                <a:tc>
                  <a:txBody>
                    <a:bodyPr/>
                    <a:lstStyle/>
                    <a:p>
                      <a:pPr algn="l"/>
                      <a:r>
                        <a:rPr lang="en-US" sz="1400" dirty="0" smtClean="0"/>
                        <a:t>Straight</a:t>
                      </a:r>
                    </a:p>
                    <a:p>
                      <a:pPr algn="l"/>
                      <a:r>
                        <a:rPr lang="en-US" sz="1400" baseline="0" dirty="0" smtClean="0"/>
                        <a:t>Constant thickness</a:t>
                      </a:r>
                    </a:p>
                    <a:p>
                      <a:pPr algn="l"/>
                      <a:r>
                        <a:rPr lang="en-US" sz="1400" baseline="0" dirty="0" smtClean="0"/>
                        <a:t>Thick slab </a:t>
                      </a:r>
                      <a:endParaRPr lang="en-US" sz="1400" dirty="0">
                        <a:latin typeface="+mn-lt"/>
                      </a:endParaRPr>
                    </a:p>
                  </a:txBody>
                  <a:tcPr/>
                </a:tc>
              </a:tr>
              <a:tr h="685800">
                <a:tc>
                  <a:txBody>
                    <a:bodyPr/>
                    <a:lstStyle/>
                    <a:p>
                      <a:pPr algn="l"/>
                      <a:r>
                        <a:rPr lang="en-US" sz="3200" dirty="0" smtClean="0"/>
                        <a:t>Modern</a:t>
                      </a:r>
                      <a:endParaRPr lang="en-US" sz="3200" dirty="0">
                        <a:latin typeface="Bodoni MT Condensed" pitchFamily="18" charset="0"/>
                      </a:endParaRPr>
                    </a:p>
                  </a:txBody>
                  <a:tcPr/>
                </a:tc>
                <a:tc>
                  <a:txBody>
                    <a:bodyPr/>
                    <a:lstStyle/>
                    <a:p>
                      <a:pPr algn="l"/>
                      <a:r>
                        <a:rPr lang="en-US" sz="3200" dirty="0" smtClean="0"/>
                        <a:t>Bodoni</a:t>
                      </a:r>
                      <a:endParaRPr lang="en-US" sz="3200" dirty="0">
                        <a:latin typeface="Bodoni MT Condensed" pitchFamily="18" charset="0"/>
                      </a:endParaRPr>
                    </a:p>
                  </a:txBody>
                  <a:tcPr/>
                </a:tc>
                <a:tc>
                  <a:txBody>
                    <a:bodyPr/>
                    <a:lstStyle/>
                    <a:p>
                      <a:pPr algn="l"/>
                      <a:r>
                        <a:rPr lang="en-US" sz="1400" dirty="0" smtClean="0"/>
                        <a:t>Straight</a:t>
                      </a:r>
                    </a:p>
                    <a:p>
                      <a:pPr algn="l"/>
                      <a:r>
                        <a:rPr lang="en-US" sz="1400" dirty="0" smtClean="0"/>
                        <a:t>Constant thickness</a:t>
                      </a:r>
                    </a:p>
                    <a:p>
                      <a:pPr algn="l"/>
                      <a:r>
                        <a:rPr lang="en-US" sz="1400" dirty="0" smtClean="0"/>
                        <a:t>Thin </a:t>
                      </a:r>
                      <a:r>
                        <a:rPr lang="en-US" sz="1400" baseline="0" dirty="0" smtClean="0"/>
                        <a:t>slab</a:t>
                      </a:r>
                      <a:endParaRPr lang="en-US" sz="1400" dirty="0">
                        <a:latin typeface="Bodoni MT Condensed" pitchFamily="18" charset="0"/>
                      </a:endParaRPr>
                    </a:p>
                  </a:txBody>
                  <a:tcPr/>
                </a:tc>
              </a:tr>
              <a:tr h="685800">
                <a:tc>
                  <a:txBody>
                    <a:bodyPr/>
                    <a:lstStyle/>
                    <a:p>
                      <a:pPr algn="l"/>
                      <a:r>
                        <a:rPr lang="en-US" sz="2400" dirty="0" smtClean="0"/>
                        <a:t>Oldstyle</a:t>
                      </a:r>
                      <a:endParaRPr lang="en-US" sz="2400" dirty="0"/>
                    </a:p>
                  </a:txBody>
                  <a:tcPr/>
                </a:tc>
                <a:tc>
                  <a:txBody>
                    <a:bodyPr/>
                    <a:lstStyle/>
                    <a:p>
                      <a:pPr algn="l"/>
                      <a:r>
                        <a:rPr lang="en-US" sz="2400" dirty="0" smtClean="0"/>
                        <a:t>Garamond</a:t>
                      </a:r>
                      <a:endParaRPr lang="en-US" sz="2400" dirty="0">
                        <a:latin typeface="Garamond" pitchFamily="18" charset="0"/>
                      </a:endParaRPr>
                    </a:p>
                  </a:txBody>
                  <a:tcPr/>
                </a:tc>
                <a:tc>
                  <a:txBody>
                    <a:bodyPr/>
                    <a:lstStyle/>
                    <a:p>
                      <a:pPr algn="l"/>
                      <a:r>
                        <a:rPr lang="en-US" sz="1400" dirty="0" smtClean="0"/>
                        <a:t>Slanted</a:t>
                      </a:r>
                    </a:p>
                    <a:p>
                      <a:pPr algn="l"/>
                      <a:r>
                        <a:rPr lang="en-US" sz="1400" baseline="0" dirty="0" smtClean="0"/>
                        <a:t>Thick to thin stroke</a:t>
                      </a:r>
                      <a:endParaRPr lang="en-US" sz="1400" dirty="0" smtClean="0"/>
                    </a:p>
                    <a:p>
                      <a:pPr algn="l"/>
                      <a:r>
                        <a:rPr lang="en-US" sz="1400" dirty="0" smtClean="0"/>
                        <a:t>Straight stroke</a:t>
                      </a:r>
                      <a:endParaRPr lang="en-US" sz="1400" dirty="0">
                        <a:latin typeface="Garamond" pitchFamily="18" charset="0"/>
                      </a:endParaRPr>
                    </a:p>
                  </a:txBody>
                  <a:tcPr/>
                </a:tc>
              </a:tr>
              <a:tr h="685800">
                <a:tc>
                  <a:txBody>
                    <a:bodyPr/>
                    <a:lstStyle/>
                    <a:p>
                      <a:pPr algn="l"/>
                      <a:r>
                        <a:rPr lang="en-US" sz="2400" dirty="0" smtClean="0"/>
                        <a:t>Transitional</a:t>
                      </a:r>
                      <a:endParaRPr lang="en-US" sz="2400" dirty="0"/>
                    </a:p>
                  </a:txBody>
                  <a:tcPr/>
                </a:tc>
                <a:tc>
                  <a:txBody>
                    <a:bodyPr/>
                    <a:lstStyle/>
                    <a:p>
                      <a:pPr algn="l"/>
                      <a:r>
                        <a:rPr lang="en-US" sz="2400" dirty="0" smtClean="0"/>
                        <a:t>Baskerville</a:t>
                      </a:r>
                      <a:endParaRPr lang="en-US" sz="2400" dirty="0">
                        <a:latin typeface="Times New Roman" pitchFamily="18" charset="0"/>
                        <a:cs typeface="Times New Roman" pitchFamily="18" charset="0"/>
                      </a:endParaRPr>
                    </a:p>
                  </a:txBody>
                  <a:tcPr/>
                </a:tc>
                <a:tc>
                  <a:txBody>
                    <a:bodyPr/>
                    <a:lstStyle/>
                    <a:p>
                      <a:pPr algn="l"/>
                      <a:r>
                        <a:rPr lang="en-US" sz="1400" dirty="0" smtClean="0"/>
                        <a:t>Straight</a:t>
                      </a:r>
                    </a:p>
                    <a:p>
                      <a:pPr algn="l"/>
                      <a:r>
                        <a:rPr lang="en-US" sz="1400" baseline="0" dirty="0" smtClean="0"/>
                        <a:t>Thick to thin stroke</a:t>
                      </a:r>
                      <a:endParaRPr lang="en-US" sz="1400" dirty="0" smtClean="0"/>
                    </a:p>
                    <a:p>
                      <a:pPr algn="l"/>
                      <a:r>
                        <a:rPr lang="en-US" sz="1400" dirty="0" smtClean="0"/>
                        <a:t>Straight stroke</a:t>
                      </a:r>
                      <a:endParaRPr lang="en-US" sz="1400" dirty="0">
                        <a:latin typeface="Times New Roman" pitchFamily="18" charset="0"/>
                        <a:cs typeface="Times New Roman" pitchFamily="18" charset="0"/>
                      </a:endParaRPr>
                    </a:p>
                  </a:txBody>
                  <a:tcPr/>
                </a:tc>
              </a:tr>
              <a:tr h="685800">
                <a:tc>
                  <a:txBody>
                    <a:bodyPr/>
                    <a:lstStyle/>
                    <a:p>
                      <a:pPr algn="l"/>
                      <a:r>
                        <a:rPr lang="en-US" sz="2400" dirty="0" smtClean="0"/>
                        <a:t>Latin</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Book Antiqua</a:t>
                      </a:r>
                      <a:endParaRPr lang="en-US" sz="2400" dirty="0"/>
                    </a:p>
                  </a:txBody>
                  <a:tcPr/>
                </a:tc>
                <a:tc>
                  <a:txBody>
                    <a:bodyPr/>
                    <a:lstStyle/>
                    <a:p>
                      <a:pPr algn="l"/>
                      <a:r>
                        <a:rPr lang="en-US" sz="1400" dirty="0" smtClean="0"/>
                        <a:t>Slanted</a:t>
                      </a:r>
                    </a:p>
                    <a:p>
                      <a:pPr algn="l"/>
                      <a:r>
                        <a:rPr lang="en-US" sz="1400" baseline="0" dirty="0" smtClean="0"/>
                        <a:t>Thick to thin stroke</a:t>
                      </a:r>
                    </a:p>
                    <a:p>
                      <a:pPr algn="l"/>
                      <a:r>
                        <a:rPr lang="en-US" sz="1400" baseline="0" dirty="0" smtClean="0"/>
                        <a:t>Curved stroke</a:t>
                      </a:r>
                      <a:endParaRPr lang="en-US" sz="1400" dirty="0"/>
                    </a:p>
                  </a:txBody>
                  <a:tcPr/>
                </a:tc>
              </a:tr>
            </a:tbl>
          </a:graphicData>
        </a:graphic>
      </p:graphicFrame>
      <p:sp>
        <p:nvSpPr>
          <p:cNvPr id="6" name="Rectangle 5"/>
          <p:cNvSpPr/>
          <p:nvPr/>
        </p:nvSpPr>
        <p:spPr>
          <a:xfrm>
            <a:off x="7086600" y="2057400"/>
            <a:ext cx="551753" cy="923330"/>
          </a:xfrm>
          <a:prstGeom prst="rect">
            <a:avLst/>
          </a:prstGeom>
          <a:noFill/>
        </p:spPr>
        <p:txBody>
          <a:bodyPr wrap="none" lIns="91440" tIns="45720" rIns="91440" bIns="45720">
            <a:spAutoFit/>
          </a:bodyPr>
          <a:lstStyle/>
          <a:p>
            <a:pPr algn="ctr"/>
            <a:r>
              <a:rPr lang="en-US" sz="54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Rockwell" pitchFamily="18" charset="0"/>
              </a:rPr>
              <a:t>S</a:t>
            </a:r>
            <a:endParaRPr lang="en-US" sz="54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Rockwell" pitchFamily="18" charset="0"/>
            </a:endParaRPr>
          </a:p>
        </p:txBody>
      </p:sp>
      <p:sp>
        <p:nvSpPr>
          <p:cNvPr id="8" name="Rectangle 7"/>
          <p:cNvSpPr/>
          <p:nvPr/>
        </p:nvSpPr>
        <p:spPr>
          <a:xfrm>
            <a:off x="7315200" y="2625804"/>
            <a:ext cx="762000" cy="1107996"/>
          </a:xfrm>
          <a:prstGeom prst="rect">
            <a:avLst/>
          </a:prstGeom>
          <a:noFill/>
        </p:spPr>
        <p:txBody>
          <a:bodyPr wrap="square" lIns="91440" tIns="45720" rIns="91440" bIns="45720">
            <a:spAutoFit/>
          </a:bodyPr>
          <a:lstStyle/>
          <a:p>
            <a:pPr algn="ctr"/>
            <a:r>
              <a:rPr lang="en-US" sz="66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odoni MT Condensed" pitchFamily="18" charset="0"/>
              </a:rPr>
              <a:t>S</a:t>
            </a:r>
            <a:endParaRPr lang="en-US" sz="66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odoni MT Condensed" pitchFamily="18" charset="0"/>
            </a:endParaRPr>
          </a:p>
        </p:txBody>
      </p:sp>
      <p:sp>
        <p:nvSpPr>
          <p:cNvPr id="9" name="Rectangle 8"/>
          <p:cNvSpPr/>
          <p:nvPr/>
        </p:nvSpPr>
        <p:spPr>
          <a:xfrm>
            <a:off x="7010400" y="3124200"/>
            <a:ext cx="762000" cy="1446550"/>
          </a:xfrm>
          <a:prstGeom prst="rect">
            <a:avLst/>
          </a:prstGeom>
          <a:noFill/>
        </p:spPr>
        <p:txBody>
          <a:bodyPr wrap="square" lIns="91440" tIns="45720" rIns="91440" bIns="45720">
            <a:spAutoFit/>
          </a:bodyPr>
          <a:lstStyle/>
          <a:p>
            <a:pPr algn="ctr"/>
            <a:r>
              <a:rPr lang="en-US" sz="88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Garamond" pitchFamily="18" charset="0"/>
              </a:rPr>
              <a:t>u</a:t>
            </a:r>
            <a:endParaRPr lang="en-US" sz="88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Garamond" pitchFamily="18" charset="0"/>
            </a:endParaRPr>
          </a:p>
        </p:txBody>
      </p:sp>
      <p:sp>
        <p:nvSpPr>
          <p:cNvPr id="10" name="Rectangle 9"/>
          <p:cNvSpPr/>
          <p:nvPr/>
        </p:nvSpPr>
        <p:spPr>
          <a:xfrm>
            <a:off x="7315200" y="3909235"/>
            <a:ext cx="762000" cy="1323439"/>
          </a:xfrm>
          <a:prstGeom prst="rect">
            <a:avLst/>
          </a:prstGeom>
          <a:noFill/>
        </p:spPr>
        <p:txBody>
          <a:bodyPr wrap="square" lIns="91440" tIns="45720" rIns="91440" bIns="45720">
            <a:spAutoFit/>
          </a:bodyPr>
          <a:lstStyle/>
          <a:p>
            <a:pPr algn="ctr"/>
            <a:r>
              <a:rPr lang="en-US" sz="80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askerville Old Face" pitchFamily="18" charset="0"/>
              </a:rPr>
              <a:t>u</a:t>
            </a:r>
            <a:endParaRPr lang="en-US" sz="80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askerville Old Face" pitchFamily="18" charset="0"/>
            </a:endParaRPr>
          </a:p>
        </p:txBody>
      </p:sp>
      <p:sp>
        <p:nvSpPr>
          <p:cNvPr id="11" name="Rectangle 10"/>
          <p:cNvSpPr/>
          <p:nvPr/>
        </p:nvSpPr>
        <p:spPr>
          <a:xfrm>
            <a:off x="7772400" y="4749204"/>
            <a:ext cx="762000" cy="1200329"/>
          </a:xfrm>
          <a:prstGeom prst="rect">
            <a:avLst/>
          </a:prstGeom>
          <a:noFill/>
        </p:spPr>
        <p:txBody>
          <a:bodyPr wrap="square" lIns="91440" tIns="45720" rIns="91440" bIns="45720">
            <a:spAutoFit/>
          </a:bodyPr>
          <a:lstStyle/>
          <a:p>
            <a:pPr algn="ctr"/>
            <a:r>
              <a:rPr lang="en-US" sz="72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ook Antiqua" pitchFamily="18" charset="0"/>
              </a:rPr>
              <a:t>u</a:t>
            </a:r>
            <a:endParaRPr lang="en-US" sz="72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Book Antiqua" pitchFamily="18" charset="0"/>
            </a:endParaRPr>
          </a:p>
        </p:txBody>
      </p:sp>
      <p:sp>
        <p:nvSpPr>
          <p:cNvPr id="12" name="Slide Number Placeholder 11"/>
          <p:cNvSpPr>
            <a:spLocks noGrp="1"/>
          </p:cNvSpPr>
          <p:nvPr>
            <p:ph type="sldNum" sz="quarter" idx="12"/>
          </p:nvPr>
        </p:nvSpPr>
        <p:spPr/>
        <p:txBody>
          <a:bodyPr/>
          <a:lstStyle/>
          <a:p>
            <a:fld id="{66142F5F-DA33-4275-9239-5D60D31CB088}" type="slidenum">
              <a:rPr lang="en-US" smtClean="0"/>
              <a:pPr/>
              <a:t>8</a:t>
            </a:fld>
            <a:endParaRPr lang="en-US" dirty="0"/>
          </a:p>
        </p:txBody>
      </p:sp>
      <p:sp>
        <p:nvSpPr>
          <p:cNvPr id="14"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4000" b="1" dirty="0" smtClean="0"/>
              <a:t>SANS SERIF EXAMPLES </a:t>
            </a:r>
            <a:endParaRPr lang="en-US" sz="4000" b="1" dirty="0"/>
          </a:p>
        </p:txBody>
      </p:sp>
      <p:sp>
        <p:nvSpPr>
          <p:cNvPr id="12" name="Rectangle 11"/>
          <p:cNvSpPr/>
          <p:nvPr/>
        </p:nvSpPr>
        <p:spPr>
          <a:xfrm>
            <a:off x="1219200" y="2133600"/>
            <a:ext cx="2286000" cy="830997"/>
          </a:xfrm>
          <a:prstGeom prst="rect">
            <a:avLst/>
          </a:prstGeom>
          <a:noFill/>
        </p:spPr>
        <p:txBody>
          <a:bodyPr wrap="square" lIns="91440" tIns="45720" rIns="91440" bIns="45720">
            <a:spAutoFit/>
          </a:bodyPr>
          <a:lstStyle/>
          <a:p>
            <a:r>
              <a:rPr lang="en-US" sz="48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Arial Black" pitchFamily="34" charset="0"/>
                <a:cs typeface="Arial" pitchFamily="34" charset="0"/>
              </a:rPr>
              <a:t>Arial</a:t>
            </a:r>
            <a:endParaRPr lang="en-US" sz="48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Arial Black" pitchFamily="34" charset="0"/>
              <a:cs typeface="Arial" pitchFamily="34" charset="0"/>
            </a:endParaRPr>
          </a:p>
        </p:txBody>
      </p:sp>
      <p:sp>
        <p:nvSpPr>
          <p:cNvPr id="13" name="Rectangle 12"/>
          <p:cNvSpPr/>
          <p:nvPr/>
        </p:nvSpPr>
        <p:spPr>
          <a:xfrm>
            <a:off x="1143000" y="4191000"/>
            <a:ext cx="3505200" cy="1569660"/>
          </a:xfrm>
          <a:prstGeom prst="rect">
            <a:avLst/>
          </a:prstGeom>
          <a:noFill/>
        </p:spPr>
        <p:txBody>
          <a:bodyPr wrap="square" lIns="91440" tIns="45720" rIns="91440" bIns="45720">
            <a:spAutoFit/>
          </a:bodyPr>
          <a:lstStyle/>
          <a:p>
            <a:r>
              <a:rPr lang="en-US" sz="48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Century Gothic" pitchFamily="34" charset="0"/>
                <a:cs typeface="Arial" pitchFamily="34" charset="0"/>
              </a:rPr>
              <a:t>Century Gothic</a:t>
            </a:r>
            <a:endParaRPr lang="en-US" sz="48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Century Gothic" pitchFamily="34" charset="0"/>
              <a:cs typeface="Arial" pitchFamily="34" charset="0"/>
            </a:endParaRPr>
          </a:p>
        </p:txBody>
      </p:sp>
      <p:sp>
        <p:nvSpPr>
          <p:cNvPr id="14" name="Rectangle 13"/>
          <p:cNvSpPr/>
          <p:nvPr/>
        </p:nvSpPr>
        <p:spPr>
          <a:xfrm>
            <a:off x="5029200" y="2133600"/>
            <a:ext cx="3124200" cy="830997"/>
          </a:xfrm>
          <a:prstGeom prst="rect">
            <a:avLst/>
          </a:prstGeom>
          <a:noFill/>
        </p:spPr>
        <p:txBody>
          <a:bodyPr wrap="square" lIns="91440" tIns="45720" rIns="91440" bIns="45720">
            <a:spAutoFit/>
          </a:bodyPr>
          <a:lstStyle/>
          <a:p>
            <a:r>
              <a:rPr lang="en-US" sz="48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Tahoma" pitchFamily="34" charset="0"/>
                <a:cs typeface="Tahoma" pitchFamily="34" charset="0"/>
              </a:rPr>
              <a:t>Tahoma</a:t>
            </a:r>
            <a:endParaRPr lang="en-US" sz="48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Tahoma" pitchFamily="34" charset="0"/>
              <a:cs typeface="Tahoma" pitchFamily="34" charset="0"/>
            </a:endParaRPr>
          </a:p>
        </p:txBody>
      </p:sp>
      <p:sp>
        <p:nvSpPr>
          <p:cNvPr id="15" name="Rectangle 14"/>
          <p:cNvSpPr/>
          <p:nvPr/>
        </p:nvSpPr>
        <p:spPr>
          <a:xfrm>
            <a:off x="5181600" y="4038600"/>
            <a:ext cx="2286000" cy="830997"/>
          </a:xfrm>
          <a:prstGeom prst="rect">
            <a:avLst/>
          </a:prstGeom>
          <a:noFill/>
        </p:spPr>
        <p:txBody>
          <a:bodyPr wrap="square" lIns="91440" tIns="45720" rIns="91440" bIns="45720">
            <a:spAutoFit/>
          </a:bodyPr>
          <a:lstStyle/>
          <a:p>
            <a:r>
              <a:rPr lang="en-US" sz="4800" dirty="0" smtClean="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Gill Sans MT" pitchFamily="34" charset="0"/>
                <a:cs typeface="Arial" pitchFamily="34" charset="0"/>
              </a:rPr>
              <a:t>Gil Sans</a:t>
            </a:r>
            <a:endParaRPr lang="en-US" sz="4800" dirty="0">
              <a:ln w="10160">
                <a:solidFill>
                  <a:schemeClr val="bg1"/>
                </a:solidFill>
                <a:prstDash val="solid"/>
              </a:ln>
              <a:solidFill>
                <a:schemeClr val="tx1">
                  <a:lumMod val="95000"/>
                </a:schemeClr>
              </a:solidFill>
              <a:effectLst>
                <a:outerShdw blurRad="38100" dist="32000" dir="5400000" algn="tl">
                  <a:srgbClr val="000000">
                    <a:alpha val="30000"/>
                  </a:srgbClr>
                </a:outerShdw>
              </a:effectLst>
              <a:latin typeface="Gill Sans MT" pitchFamily="34" charset="0"/>
              <a:cs typeface="Arial" pitchFamily="34" charset="0"/>
            </a:endParaRPr>
          </a:p>
        </p:txBody>
      </p:sp>
      <p:sp>
        <p:nvSpPr>
          <p:cNvPr id="7" name="Slide Number Placeholder 6"/>
          <p:cNvSpPr>
            <a:spLocks noGrp="1"/>
          </p:cNvSpPr>
          <p:nvPr>
            <p:ph type="sldNum" sz="quarter" idx="12"/>
          </p:nvPr>
        </p:nvSpPr>
        <p:spPr/>
        <p:txBody>
          <a:bodyPr/>
          <a:lstStyle/>
          <a:p>
            <a:fld id="{66142F5F-DA33-4275-9239-5D60D31CB088}" type="slidenum">
              <a:rPr lang="en-US" smtClean="0"/>
              <a:pPr/>
              <a:t>9</a:t>
            </a:fld>
            <a:endParaRPr lang="en-US" dirty="0"/>
          </a:p>
        </p:txBody>
      </p:sp>
      <p:sp>
        <p:nvSpPr>
          <p:cNvPr id="9" name="Footer Placeholder 4"/>
          <p:cNvSpPr>
            <a:spLocks noGrp="1"/>
          </p:cNvSpPr>
          <p:nvPr>
            <p:ph type="ftr" sz="quarter" idx="11"/>
          </p:nvPr>
        </p:nvSpPr>
        <p:spPr>
          <a:xfrm>
            <a:off x="4876800" y="6324600"/>
            <a:ext cx="4267200" cy="457200"/>
          </a:xfrm>
        </p:spPr>
        <p:txBody>
          <a:bodyPr/>
          <a:lstStyle/>
          <a:p>
            <a:endParaRPr lang="en-US" dirty="0" smtClean="0"/>
          </a:p>
          <a:p>
            <a:pPr algn="l"/>
            <a:r>
              <a:rPr lang="en-US" dirty="0" smtClean="0"/>
              <a:t>    Copyright </a:t>
            </a:r>
            <a:r>
              <a:rPr lang="en-US" dirty="0"/>
              <a:t>© Texas Education Agency, </a:t>
            </a:r>
            <a:r>
              <a:rPr lang="en-US" dirty="0" smtClean="0"/>
              <a:t>2013. </a:t>
            </a:r>
            <a:r>
              <a:rPr lang="en-US" dirty="0"/>
              <a:t>All rights reserved.</a:t>
            </a:r>
          </a:p>
        </p:txBody>
      </p:sp>
    </p:spTree>
  </p:cSld>
  <p:clrMapOvr>
    <a:masterClrMapping/>
  </p:clrMapOvr>
</p:sld>
</file>

<file path=ppt/theme/theme1.xml><?xml version="1.0" encoding="utf-8"?>
<a:theme xmlns:a="http://schemas.openxmlformats.org/drawingml/2006/main" name="IT theme">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 theme</Template>
  <TotalTime>988</TotalTime>
  <Words>1693</Words>
  <Application>Microsoft Office PowerPoint</Application>
  <PresentationFormat>On-screen Show (4:3)</PresentationFormat>
  <Paragraphs>319</Paragraphs>
  <Slides>20</Slides>
  <Notes>13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IT theme</vt:lpstr>
      <vt:lpstr>Font &amp; Typeface</vt:lpstr>
      <vt:lpstr>OBJECTIVES</vt:lpstr>
      <vt:lpstr>FONT CATEGORIES </vt:lpstr>
      <vt:lpstr>SERIF</vt:lpstr>
      <vt:lpstr>SANS SERIF</vt:lpstr>
      <vt:lpstr>SCRIPT</vt:lpstr>
      <vt:lpstr>ORNAMENTAL</vt:lpstr>
      <vt:lpstr>SERIF EXAMPLES </vt:lpstr>
      <vt:lpstr>SANS SERIF EXAMPLES </vt:lpstr>
      <vt:lpstr>SCRIPT  EXAMPLES </vt:lpstr>
      <vt:lpstr>ORNAMENTAL EXAMPLES </vt:lpstr>
      <vt:lpstr>Formatting Font </vt:lpstr>
      <vt:lpstr>FORMATTING  CHOICES</vt:lpstr>
      <vt:lpstr>FORMATTING  CHOICES</vt:lpstr>
      <vt:lpstr>FORMATTING  CHOICES</vt:lpstr>
      <vt:lpstr>FORMATTING  CHOICES</vt:lpstr>
      <vt:lpstr>REVIEW</vt:lpstr>
      <vt:lpstr>REVIEW</vt:lpstr>
      <vt:lpstr>REVIEW</vt:lpstr>
      <vt:lpstr>ACTIVITY #2</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Paula</dc:creator>
  <cp:lastModifiedBy>Dickson, Violet</cp:lastModifiedBy>
  <cp:revision>94</cp:revision>
  <dcterms:created xsi:type="dcterms:W3CDTF">2010-03-15T19:43:13Z</dcterms:created>
  <dcterms:modified xsi:type="dcterms:W3CDTF">2014-09-02T03:17:32Z</dcterms:modified>
</cp:coreProperties>
</file>