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3" r:id="rId3"/>
    <p:sldId id="279" r:id="rId4"/>
    <p:sldId id="271" r:id="rId5"/>
    <p:sldId id="272" r:id="rId6"/>
    <p:sldId id="274" r:id="rId7"/>
    <p:sldId id="273" r:id="rId8"/>
    <p:sldId id="275" r:id="rId9"/>
    <p:sldId id="276" r:id="rId10"/>
    <p:sldId id="277" r:id="rId11"/>
    <p:sldId id="264" r:id="rId12"/>
    <p:sldId id="266" r:id="rId13"/>
    <p:sldId id="267" r:id="rId14"/>
    <p:sldId id="268" r:id="rId15"/>
    <p:sldId id="269" r:id="rId16"/>
    <p:sldId id="270" r:id="rId17"/>
    <p:sldId id="278" r:id="rId18"/>
  </p:sldIdLst>
  <p:sldSz cx="9144000" cy="6858000" type="screen4x3"/>
  <p:notesSz cx="7315200" cy="96012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BFBFB"/>
    <a:srgbClr val="EDD89B"/>
    <a:srgbClr val="CEB448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71" autoAdjust="0"/>
    <p:restoredTop sz="89434" autoAdjust="0"/>
  </p:normalViewPr>
  <p:slideViewPr>
    <p:cSldViewPr>
      <p:cViewPr>
        <p:scale>
          <a:sx n="90" d="100"/>
          <a:sy n="90" d="100"/>
        </p:scale>
        <p:origin x="-2148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812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7A553EE-F7F2-4315-B728-79AED8871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126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Trade &amp; Industrial Education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F3AC370-C96C-4D79-97B9-14667C3D3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04821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337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F76CDF-A227-45FC-A8D1-4D23C41AC85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3012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430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EE0A5C-1C4C-472C-9A12-0E6BEFA58238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4036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4403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C178BA-FC08-4F29-832A-86B1B725F8D3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5060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4506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051EFA-2838-4B49-BC1D-A3238DF28246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608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4608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D8BD70-3AEA-4FB2-9043-E302B0C753CD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7108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4710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94325F-D7BC-48E4-BFC6-8BDE22F29650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8132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4813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68B968-A247-4656-A184-52887991F9CE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9156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4915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00F1AE-CC8E-4E6A-AB30-37CA98B3B9B4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34820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3759CD-6CF0-410C-B4DF-0E426F78A40A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3584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7860B6-D571-4BD1-A6DF-7C736743FDC2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36868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E581CC-DE86-437E-914B-1E6A96FD3DB3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37892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3789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088199-4DAB-4A88-87DE-634ED10C6A12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/>
              <a:t>Its best to prepare ahead.</a:t>
            </a:r>
          </a:p>
        </p:txBody>
      </p:sp>
      <p:sp>
        <p:nvSpPr>
          <p:cNvPr id="38916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3891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882B14-598F-4C9D-8DCA-2F7C2C8C96A9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39940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3994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393FCE-2A6F-48C2-B08A-227FC4254AB7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096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4096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9F5399-0FC8-482A-BD6E-7574E46B67C4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1988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Trade &amp; Industrial Education</a:t>
            </a:r>
          </a:p>
        </p:txBody>
      </p:sp>
      <p:sp>
        <p:nvSpPr>
          <p:cNvPr id="4198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EBF7BE-9110-4894-95EA-BAE811AEB622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0"/>
          <p:cNvSpPr>
            <a:spLocks noChangeShapeType="1"/>
          </p:cNvSpPr>
          <p:nvPr/>
        </p:nvSpPr>
        <p:spPr bwMode="auto">
          <a:xfrm>
            <a:off x="533400" y="2819400"/>
            <a:ext cx="8001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5" name="Picture 9" descr="IT Logo.jpg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53200" y="457200"/>
            <a:ext cx="1914525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600200"/>
            <a:ext cx="8001000" cy="1000125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7685087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3733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UNT in partnership with TEA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2A497-39BA-4BF1-9359-FC8A801BBF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UNT in partnership with TEA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IT: [Course Name] - [Lesson Title]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8A85C-64B0-4F0D-BB2A-3C0E56C4C3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UNT in partnership with TEA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IT: [Course Name] - [Lesson Title]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5B630-6CC6-4518-BF42-A62AF1EF30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UNT in partnership with TEA</a:t>
            </a:r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IT: [Course Name] - [Lesson Title]</a:t>
            </a: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02D31-1E81-499F-942A-AC5C08438B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UNT in partnership with TEA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IT: [Course Name] - [Lesson Title]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0E8C0-6C53-4BED-897F-5D9D3B1DC8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UNT in partnership with TEA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IT: [Course Name] - [Lesson Title]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F8114-6050-432C-983D-F2068B195D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UNT in partnership with TEA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IT: [Course Name] - [Lesson Title]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25FAE-2786-4545-B84F-5E31B32C4E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UNT in partnership with TEA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IT: [Course Name] - [Lesson Title]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3EFBE-8CFC-449D-BFD4-15B4C5C8D5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UNT in partnership with TEA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IT: [Course Name] - [Lesson Title]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83406-31D0-4DF7-8CDE-CA194955C3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UNT in partnership with TEA</a:t>
            </a: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IT: [Course Name] - [Lesson Title]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F7C4F-3F23-4539-85DA-CC0DF11C6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UNT in partnership with TEA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IT: [Course Name] - [Lesson Title]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1448D-3AD1-49BE-A2B3-9E8ACEB6C1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UNT in partnership with TEA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IT: [Course Name] - [Lesson Title]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FF8E3-904A-497E-AF6E-E0E2C17FC8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UNT in partnership with TEA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IT: [Course Name] - [Lesson Title]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F7536-F381-4B72-8569-21F7394B23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UNT in partnership with TEA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IT: [Course Name] - [Lesson Title]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002C8-1BC5-4539-A65C-4F155C2284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6248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© UNT in partnership with TEA</a:t>
            </a:r>
            <a:endParaRPr lang="en-US" altLang="en-US" dirty="0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IT: [Course Name] - [Lesson Title]</a:t>
            </a:r>
            <a:endParaRPr lang="en-US" alt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D28A7EB-7465-4B4D-9F57-79FCFCF3E4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7" descr="IT Logo.jpg"/>
          <p:cNvPicPr>
            <a:picLocks noChangeAspect="1"/>
          </p:cNvPicPr>
          <p:nvPr userDrawn="1"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6705600" y="381000"/>
            <a:ext cx="1914525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  <p:sldLayoutId id="2147483860" r:id="rId12"/>
    <p:sldLayoutId id="2147483861" r:id="rId13"/>
    <p:sldLayoutId id="2147483862" r:id="rId14"/>
  </p:sldLayoutIdLst>
  <p:transition/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rgbClr val="000066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rgbClr val="000066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rgbClr val="000066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ictionary.reference.com/browse/information+technology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7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91373F8-FD51-4902-8B94-97A137A23704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4800" y="1666875"/>
            <a:ext cx="8229600" cy="1000125"/>
          </a:xfrm>
        </p:spPr>
        <p:txBody>
          <a:bodyPr/>
          <a:lstStyle/>
          <a:p>
            <a:pPr eaLnBrk="1" hangingPunct="1"/>
            <a:r>
              <a:rPr lang="en-US" sz="3500" smtClean="0">
                <a:solidFill>
                  <a:srgbClr val="000066"/>
                </a:solidFill>
              </a:rPr>
              <a:t>Principles of Information Technology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9588"/>
            <a:ext cx="8001000" cy="2362200"/>
          </a:xfrm>
        </p:spPr>
        <p:txBody>
          <a:bodyPr/>
          <a:lstStyle/>
          <a:p>
            <a:pPr eaLnBrk="1" hangingPunct="1"/>
            <a:r>
              <a:rPr lang="en-US" dirty="0" smtClean="0"/>
              <a:t>Investigating IT Employment Opportunities</a:t>
            </a:r>
            <a:endParaRPr lang="en-US" dirty="0" smtClean="0">
              <a:solidFill>
                <a:schemeClr val="bg2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264042" y="6400800"/>
            <a:ext cx="8879958" cy="457200"/>
          </a:xfrm>
          <a:noFill/>
        </p:spPr>
        <p:txBody>
          <a:bodyPr/>
          <a:lstStyle/>
          <a:p>
            <a:pPr algn="r">
              <a:spcBef>
                <a:spcPts val="200"/>
              </a:spcBef>
            </a:pPr>
            <a:r>
              <a:rPr lang="en-US" altLang="en-US" dirty="0" smtClean="0"/>
              <a:t>IT</a:t>
            </a:r>
            <a:r>
              <a:rPr lang="en-US" altLang="en-US" dirty="0"/>
              <a:t>: Principles of Information Technology – Investigating IT Employment </a:t>
            </a:r>
            <a:r>
              <a:rPr lang="en-US" altLang="en-US" dirty="0" smtClean="0"/>
              <a:t>Opportunities </a:t>
            </a:r>
            <a:br>
              <a:rPr lang="en-US" altLang="en-US" dirty="0" smtClean="0"/>
            </a:br>
            <a:r>
              <a:rPr lang="en-US" dirty="0" smtClean="0"/>
              <a:t>Copyright </a:t>
            </a:r>
            <a:r>
              <a:rPr lang="en-US" dirty="0" smtClean="0"/>
              <a:t>© Texas Education Agency, 2013.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762000" y="2133600"/>
            <a:ext cx="7696200" cy="1295400"/>
          </a:xfrm>
        </p:spPr>
        <p:txBody>
          <a:bodyPr/>
          <a:lstStyle/>
          <a:p>
            <a:pPr algn="ctr" eaLnBrk="1" hangingPunct="1"/>
            <a:r>
              <a:rPr lang="en-US" smtClean="0"/>
              <a:t>Information Technology</a:t>
            </a:r>
            <a:br>
              <a:rPr lang="en-US" smtClean="0"/>
            </a:br>
            <a:r>
              <a:rPr lang="en-US" smtClean="0"/>
              <a:t>Employment Opportunities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457200"/>
          </a:xfrm>
          <a:noFill/>
        </p:spPr>
        <p:txBody>
          <a:bodyPr/>
          <a:lstStyle/>
          <a:p>
            <a:fld id="{189F79C4-1472-4DBE-A7DD-154EBEFFAE9F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  <p:pic>
        <p:nvPicPr>
          <p:cNvPr id="24582" name="Picture 2" descr="C:\Users\Mom\AppData\Local\Microsoft\Windows\Temporary Internet Files\Content.IE5\NVDAGQ6J\MC900383652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595725">
            <a:off x="6781800" y="3790950"/>
            <a:ext cx="13335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3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0366145" flipH="1">
            <a:off x="1198563" y="3927475"/>
            <a:ext cx="136366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4" descr="C:\Program Files (x86)\Microsoft Office\MEDIA\CAGCAT10\j0300520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352800" y="762000"/>
            <a:ext cx="9525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264042" y="6400800"/>
            <a:ext cx="8879958" cy="457200"/>
          </a:xfrm>
          <a:noFill/>
        </p:spPr>
        <p:txBody>
          <a:bodyPr/>
          <a:lstStyle/>
          <a:p>
            <a:pPr algn="r">
              <a:spcBef>
                <a:spcPts val="200"/>
              </a:spcBef>
            </a:pPr>
            <a:r>
              <a:rPr lang="en-US" altLang="en-US" dirty="0" smtClean="0"/>
              <a:t>IT</a:t>
            </a:r>
            <a:r>
              <a:rPr lang="en-US" altLang="en-US" dirty="0"/>
              <a:t>: Principles of Information Technology – Investigating IT Employment </a:t>
            </a:r>
            <a:r>
              <a:rPr lang="en-US" altLang="en-US" dirty="0" smtClean="0"/>
              <a:t>Opportunities </a:t>
            </a:r>
            <a:br>
              <a:rPr lang="en-US" altLang="en-US" dirty="0" smtClean="0"/>
            </a:br>
            <a:r>
              <a:rPr lang="en-US" dirty="0" smtClean="0"/>
              <a:t>Copyright </a:t>
            </a:r>
            <a:r>
              <a:rPr lang="en-US" dirty="0" smtClean="0"/>
              <a:t>© Texas Education Agency, 2013.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Information Technology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Definition: the development, implementation, and maintenance of computer hardware and software systems to organize and communicate information electronically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1800" smtClean="0">
                <a:hlinkClick r:id="rId3"/>
              </a:rPr>
              <a:t>reference: dictionary.com</a:t>
            </a: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457200"/>
          </a:xfrm>
          <a:noFill/>
        </p:spPr>
        <p:txBody>
          <a:bodyPr/>
          <a:lstStyle/>
          <a:p>
            <a:fld id="{3EBFB0CE-718C-4053-A358-2361E39E24FC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264042" y="6400800"/>
            <a:ext cx="8879958" cy="457200"/>
          </a:xfrm>
          <a:noFill/>
        </p:spPr>
        <p:txBody>
          <a:bodyPr/>
          <a:lstStyle/>
          <a:p>
            <a:pPr algn="r">
              <a:spcBef>
                <a:spcPts val="200"/>
              </a:spcBef>
            </a:pPr>
            <a:r>
              <a:rPr lang="en-US" altLang="en-US" dirty="0" smtClean="0"/>
              <a:t>IT</a:t>
            </a:r>
            <a:r>
              <a:rPr lang="en-US" altLang="en-US" dirty="0"/>
              <a:t>: Principles of Information Technology – Investigating IT Employment </a:t>
            </a:r>
            <a:r>
              <a:rPr lang="en-US" altLang="en-US" dirty="0" smtClean="0"/>
              <a:t>Opportunities </a:t>
            </a:r>
            <a:br>
              <a:rPr lang="en-US" altLang="en-US" dirty="0" smtClean="0"/>
            </a:br>
            <a:r>
              <a:rPr lang="en-US" dirty="0" smtClean="0"/>
              <a:t>Copyright </a:t>
            </a:r>
            <a:r>
              <a:rPr lang="en-US" dirty="0" smtClean="0"/>
              <a:t>© Texas Education Agency, 2013.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Information Technology Career Pathways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 marL="514350" indent="-514350" eaLnBrk="1" hangingPunct="1">
              <a:buFont typeface="Arial" charset="0"/>
              <a:buAutoNum type="arabicPeriod"/>
            </a:pPr>
            <a:r>
              <a:rPr lang="en-US" sz="3200" smtClean="0"/>
              <a:t>Network Systems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n-US" sz="3200" smtClean="0"/>
              <a:t>Information Support &amp; Services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n-US" sz="3200" smtClean="0"/>
              <a:t>Web &amp; Digital Communications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n-US" sz="3200" smtClean="0"/>
              <a:t>Programming &amp; Software Development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457200"/>
          </a:xfrm>
          <a:noFill/>
        </p:spPr>
        <p:txBody>
          <a:bodyPr/>
          <a:lstStyle/>
          <a:p>
            <a:fld id="{51D88AE3-6CA1-4F70-B844-5CD0ADA8CD52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264042" y="6400800"/>
            <a:ext cx="8879958" cy="457200"/>
          </a:xfrm>
          <a:noFill/>
        </p:spPr>
        <p:txBody>
          <a:bodyPr/>
          <a:lstStyle/>
          <a:p>
            <a:pPr algn="r">
              <a:spcBef>
                <a:spcPts val="200"/>
              </a:spcBef>
            </a:pPr>
            <a:r>
              <a:rPr lang="en-US" altLang="en-US" dirty="0" smtClean="0"/>
              <a:t>IT</a:t>
            </a:r>
            <a:r>
              <a:rPr lang="en-US" altLang="en-US" dirty="0"/>
              <a:t>: Principles of Information Technology – Investigating IT Employment </a:t>
            </a:r>
            <a:r>
              <a:rPr lang="en-US" altLang="en-US" dirty="0" smtClean="0"/>
              <a:t>Opportunities </a:t>
            </a:r>
            <a:br>
              <a:rPr lang="en-US" altLang="en-US" dirty="0" smtClean="0"/>
            </a:br>
            <a:r>
              <a:rPr lang="en-US" dirty="0" smtClean="0"/>
              <a:t>Copyright </a:t>
            </a:r>
            <a:r>
              <a:rPr lang="en-US" dirty="0" smtClean="0"/>
              <a:t>© Texas Education Agency, 2013.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Information Technology Types of Jobs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54525"/>
          </a:xfrm>
        </p:spPr>
        <p:txBody>
          <a:bodyPr/>
          <a:lstStyle/>
          <a:p>
            <a:pPr marL="514350" indent="-514350" eaLnBrk="1" hangingPunct="1">
              <a:buFont typeface="Wingdings" pitchFamily="2" charset="2"/>
              <a:buNone/>
            </a:pPr>
            <a:r>
              <a:rPr lang="en-US" b="1" dirty="0" smtClean="0"/>
              <a:t>Network Systems Pathway</a:t>
            </a:r>
          </a:p>
          <a:p>
            <a:pPr marL="514350" indent="-514350" eaLnBrk="1" hangingPunct="1"/>
            <a:r>
              <a:rPr lang="en-US" dirty="0" smtClean="0"/>
              <a:t>Network architects </a:t>
            </a:r>
          </a:p>
          <a:p>
            <a:pPr marL="514350" indent="-514350" eaLnBrk="1" hangingPunct="1"/>
            <a:r>
              <a:rPr lang="en-US" dirty="0" smtClean="0"/>
              <a:t>Network engineers</a:t>
            </a:r>
          </a:p>
          <a:p>
            <a:pPr marL="514350" indent="-514350" eaLnBrk="1" hangingPunct="1"/>
            <a:r>
              <a:rPr lang="en-US" dirty="0" smtClean="0"/>
              <a:t>Network &amp; computer systems administrators</a:t>
            </a:r>
          </a:p>
          <a:p>
            <a:pPr marL="514350" indent="-514350" eaLnBrk="1" hangingPunct="1"/>
            <a:r>
              <a:rPr lang="en-US" dirty="0" smtClean="0"/>
              <a:t>Database administrators</a:t>
            </a:r>
          </a:p>
          <a:p>
            <a:pPr marL="514350" indent="-514350" eaLnBrk="1" hangingPunct="1"/>
            <a:r>
              <a:rPr lang="en-US" dirty="0" smtClean="0"/>
              <a:t>Computer security specialists</a:t>
            </a:r>
          </a:p>
          <a:p>
            <a:pPr marL="514350" indent="-514350" eaLnBrk="1" hangingPunct="1"/>
            <a:r>
              <a:rPr lang="en-US" dirty="0" smtClean="0"/>
              <a:t>Telecommunications </a:t>
            </a:r>
            <a:r>
              <a:rPr lang="en-US" dirty="0" smtClean="0"/>
              <a:t>specialists</a:t>
            </a:r>
          </a:p>
          <a:p>
            <a:pPr marL="514350" indent="-514350" eaLnBrk="1" hangingPunct="1"/>
            <a:r>
              <a:rPr lang="en-US" dirty="0" smtClean="0"/>
              <a:t>Web developers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457200"/>
          </a:xfrm>
          <a:noFill/>
        </p:spPr>
        <p:txBody>
          <a:bodyPr/>
          <a:lstStyle/>
          <a:p>
            <a:fld id="{594F989F-BD99-4346-A38C-72B555BD8310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264042" y="6400800"/>
            <a:ext cx="8879958" cy="457200"/>
          </a:xfrm>
          <a:noFill/>
        </p:spPr>
        <p:txBody>
          <a:bodyPr/>
          <a:lstStyle/>
          <a:p>
            <a:pPr algn="r">
              <a:spcBef>
                <a:spcPts val="200"/>
              </a:spcBef>
            </a:pPr>
            <a:r>
              <a:rPr lang="en-US" altLang="en-US" dirty="0" smtClean="0"/>
              <a:t>IT</a:t>
            </a:r>
            <a:r>
              <a:rPr lang="en-US" altLang="en-US" dirty="0"/>
              <a:t>: Principles of Information Technology – Investigating IT Employment </a:t>
            </a:r>
            <a:r>
              <a:rPr lang="en-US" altLang="en-US" dirty="0" smtClean="0"/>
              <a:t>Opportunities </a:t>
            </a:r>
            <a:br>
              <a:rPr lang="en-US" altLang="en-US" dirty="0" smtClean="0"/>
            </a:br>
            <a:r>
              <a:rPr lang="en-US" dirty="0" smtClean="0"/>
              <a:t>Copyright </a:t>
            </a:r>
            <a:r>
              <a:rPr lang="en-US" dirty="0" smtClean="0"/>
              <a:t>© Texas Education Agency, 2013.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Information Technology Types of Jobs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Wingdings" pitchFamily="2" charset="2"/>
              <a:buNone/>
            </a:pPr>
            <a:r>
              <a:rPr lang="en-US" b="1" dirty="0" smtClean="0"/>
              <a:t>Information Support &amp; Services Pathway</a:t>
            </a:r>
          </a:p>
          <a:p>
            <a:pPr marL="514350" indent="-514350" eaLnBrk="1" hangingPunct="1"/>
            <a:r>
              <a:rPr lang="en-US" dirty="0" smtClean="0"/>
              <a:t>Technical support specialists</a:t>
            </a:r>
          </a:p>
          <a:p>
            <a:pPr marL="514350" indent="-514350" eaLnBrk="1" hangingPunct="1"/>
            <a:r>
              <a:rPr lang="en-US" dirty="0" smtClean="0"/>
              <a:t>Help-desk technicians</a:t>
            </a:r>
          </a:p>
          <a:p>
            <a:pPr marL="514350" indent="-514350" eaLnBrk="1" hangingPunct="1"/>
            <a:r>
              <a:rPr lang="en-US" dirty="0" smtClean="0"/>
              <a:t>Equipment repair technicians</a:t>
            </a:r>
          </a:p>
          <a:p>
            <a:pPr marL="514350" indent="-514350" eaLnBrk="1" hangingPunct="1"/>
            <a:r>
              <a:rPr lang="en-US" dirty="0" smtClean="0"/>
              <a:t>Information systems managers</a:t>
            </a:r>
            <a:endParaRPr lang="en-US" dirty="0" smtClean="0"/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457200"/>
          </a:xfrm>
          <a:noFill/>
        </p:spPr>
        <p:txBody>
          <a:bodyPr/>
          <a:lstStyle/>
          <a:p>
            <a:fld id="{F2914AAB-37D9-4DAD-BBD4-095150BA2628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264042" y="6400800"/>
            <a:ext cx="8879958" cy="457200"/>
          </a:xfrm>
          <a:noFill/>
        </p:spPr>
        <p:txBody>
          <a:bodyPr/>
          <a:lstStyle/>
          <a:p>
            <a:pPr algn="r">
              <a:spcBef>
                <a:spcPts val="200"/>
              </a:spcBef>
            </a:pPr>
            <a:r>
              <a:rPr lang="en-US" altLang="en-US" dirty="0" smtClean="0"/>
              <a:t>IT</a:t>
            </a:r>
            <a:r>
              <a:rPr lang="en-US" altLang="en-US" dirty="0"/>
              <a:t>: Principles of Information Technology – Investigating IT Employment </a:t>
            </a:r>
            <a:r>
              <a:rPr lang="en-US" altLang="en-US" dirty="0" smtClean="0"/>
              <a:t>Opportunities </a:t>
            </a:r>
            <a:br>
              <a:rPr lang="en-US" altLang="en-US" dirty="0" smtClean="0"/>
            </a:br>
            <a:r>
              <a:rPr lang="en-US" dirty="0" smtClean="0"/>
              <a:t>Copyright </a:t>
            </a:r>
            <a:r>
              <a:rPr lang="en-US" dirty="0" smtClean="0"/>
              <a:t>© Texas Education Agency, 2013.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Information Technology Types of Jobs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Wingdings" pitchFamily="2" charset="2"/>
              <a:buNone/>
            </a:pPr>
            <a:r>
              <a:rPr lang="en-US" b="1" dirty="0" smtClean="0"/>
              <a:t>Web &amp; Digital Communications Pathway</a:t>
            </a:r>
          </a:p>
          <a:p>
            <a:pPr marL="514350" indent="-514350" eaLnBrk="1" hangingPunct="1"/>
            <a:r>
              <a:rPr lang="en-US" dirty="0" smtClean="0"/>
              <a:t>Desktop publishers - typographers</a:t>
            </a:r>
          </a:p>
          <a:p>
            <a:pPr marL="514350" indent="-514350" eaLnBrk="1" hangingPunct="1"/>
            <a:r>
              <a:rPr lang="en-US" dirty="0" smtClean="0"/>
              <a:t>Technical writers</a:t>
            </a:r>
          </a:p>
          <a:p>
            <a:pPr marL="514350" indent="-514350" eaLnBrk="1" hangingPunct="1"/>
            <a:r>
              <a:rPr lang="en-US" dirty="0" smtClean="0"/>
              <a:t>Telecommunications line installers</a:t>
            </a:r>
          </a:p>
          <a:p>
            <a:pPr marL="514350" indent="-514350" eaLnBrk="1" hangingPunct="1"/>
            <a:r>
              <a:rPr lang="en-US" dirty="0" smtClean="0"/>
              <a:t>Telecommunications line repairers</a:t>
            </a:r>
          </a:p>
          <a:p>
            <a:pPr marL="514350" indent="-514350" eaLnBrk="1" hangingPunct="1"/>
            <a:r>
              <a:rPr lang="en-US" dirty="0" smtClean="0"/>
              <a:t>Multimedia artist/animators</a:t>
            </a:r>
          </a:p>
          <a:p>
            <a:pPr marL="514350" indent="-514350" eaLnBrk="1" hangingPunct="1"/>
            <a:endParaRPr lang="en-US" dirty="0" smtClean="0"/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457200"/>
          </a:xfrm>
          <a:noFill/>
        </p:spPr>
        <p:txBody>
          <a:bodyPr/>
          <a:lstStyle/>
          <a:p>
            <a:fld id="{67A4DA19-036A-43DE-9EEF-007F89FCDC88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264042" y="6400800"/>
            <a:ext cx="8879958" cy="457200"/>
          </a:xfrm>
          <a:noFill/>
        </p:spPr>
        <p:txBody>
          <a:bodyPr/>
          <a:lstStyle/>
          <a:p>
            <a:pPr algn="r">
              <a:spcBef>
                <a:spcPts val="200"/>
              </a:spcBef>
            </a:pPr>
            <a:r>
              <a:rPr lang="en-US" altLang="en-US" dirty="0" smtClean="0"/>
              <a:t>IT</a:t>
            </a:r>
            <a:r>
              <a:rPr lang="en-US" altLang="en-US" dirty="0"/>
              <a:t>: Principles of Information Technology – Investigating IT Employment </a:t>
            </a:r>
            <a:r>
              <a:rPr lang="en-US" altLang="en-US" dirty="0" smtClean="0"/>
              <a:t>Opportunities </a:t>
            </a:r>
            <a:br>
              <a:rPr lang="en-US" altLang="en-US" dirty="0" smtClean="0"/>
            </a:br>
            <a:r>
              <a:rPr lang="en-US" dirty="0" smtClean="0"/>
              <a:t>Copyright </a:t>
            </a:r>
            <a:r>
              <a:rPr lang="en-US" dirty="0" smtClean="0"/>
              <a:t>© Texas Education Agency, 2013.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Information Technology Types of Jobs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b="1" dirty="0" smtClean="0"/>
              <a:t>Programming &amp; Software </a:t>
            </a:r>
            <a:r>
              <a:rPr lang="en-US" b="1" dirty="0" smtClean="0"/>
              <a:t>Development Pathway</a:t>
            </a:r>
            <a:endParaRPr lang="en-US" b="1" dirty="0" smtClean="0"/>
          </a:p>
          <a:p>
            <a:pPr marL="514350" indent="-514350" eaLnBrk="1" hangingPunct="1"/>
            <a:r>
              <a:rPr lang="en-US" dirty="0" smtClean="0"/>
              <a:t>Software engineers</a:t>
            </a:r>
          </a:p>
          <a:p>
            <a:pPr marL="514350" indent="-514350" eaLnBrk="1" hangingPunct="1"/>
            <a:r>
              <a:rPr lang="en-US" dirty="0" smtClean="0"/>
              <a:t>Computer systems engineers</a:t>
            </a:r>
          </a:p>
          <a:p>
            <a:pPr marL="514350" indent="-514350" eaLnBrk="1" hangingPunct="1"/>
            <a:r>
              <a:rPr lang="en-US" dirty="0" smtClean="0"/>
              <a:t>Computer programmers</a:t>
            </a:r>
            <a:endParaRPr lang="en-US" dirty="0" smtClean="0"/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457200"/>
          </a:xfrm>
          <a:noFill/>
        </p:spPr>
        <p:txBody>
          <a:bodyPr/>
          <a:lstStyle/>
          <a:p>
            <a:fld id="{4D73B46A-1632-4F85-A4FA-6E8F493069B7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264042" y="6400800"/>
            <a:ext cx="8879958" cy="457200"/>
          </a:xfrm>
          <a:noFill/>
        </p:spPr>
        <p:txBody>
          <a:bodyPr/>
          <a:lstStyle/>
          <a:p>
            <a:pPr algn="r">
              <a:spcBef>
                <a:spcPts val="200"/>
              </a:spcBef>
            </a:pPr>
            <a:r>
              <a:rPr lang="en-US" altLang="en-US" dirty="0" smtClean="0"/>
              <a:t>IT</a:t>
            </a:r>
            <a:r>
              <a:rPr lang="en-US" altLang="en-US" dirty="0"/>
              <a:t>: Principles of Information Technology – Investigating IT Employment </a:t>
            </a:r>
            <a:r>
              <a:rPr lang="en-US" altLang="en-US" dirty="0" smtClean="0"/>
              <a:t>Opportunities </a:t>
            </a:r>
            <a:br>
              <a:rPr lang="en-US" altLang="en-US" dirty="0" smtClean="0"/>
            </a:br>
            <a:r>
              <a:rPr lang="en-US" dirty="0" smtClean="0"/>
              <a:t>Copyright </a:t>
            </a:r>
            <a:r>
              <a:rPr lang="en-US" dirty="0" smtClean="0"/>
              <a:t>© Texas Education Agency, 2013.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1447800" y="2743200"/>
            <a:ext cx="6248400" cy="1295400"/>
          </a:xfrm>
        </p:spPr>
        <p:txBody>
          <a:bodyPr/>
          <a:lstStyle/>
          <a:p>
            <a:pPr algn="ctr" eaLnBrk="1" hangingPunct="1"/>
            <a:r>
              <a:rPr lang="en-US" sz="9600" smtClean="0"/>
              <a:t>The End</a:t>
            </a: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457200"/>
          </a:xfrm>
          <a:noFill/>
        </p:spPr>
        <p:txBody>
          <a:bodyPr/>
          <a:lstStyle/>
          <a:p>
            <a:fld id="{CD6339A4-0B83-4333-BF15-EDF842063374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264042" y="6400800"/>
            <a:ext cx="8879958" cy="457200"/>
          </a:xfrm>
          <a:noFill/>
        </p:spPr>
        <p:txBody>
          <a:bodyPr/>
          <a:lstStyle/>
          <a:p>
            <a:pPr algn="r">
              <a:spcBef>
                <a:spcPts val="200"/>
              </a:spcBef>
            </a:pPr>
            <a:r>
              <a:rPr lang="en-US" altLang="en-US" dirty="0" smtClean="0"/>
              <a:t>IT</a:t>
            </a:r>
            <a:r>
              <a:rPr lang="en-US" altLang="en-US" dirty="0"/>
              <a:t>: Principles of Information Technology – Investigating IT Employment </a:t>
            </a:r>
            <a:r>
              <a:rPr lang="en-US" altLang="en-US" dirty="0" smtClean="0"/>
              <a:t>Opportunities </a:t>
            </a:r>
            <a:br>
              <a:rPr lang="en-US" altLang="en-US" dirty="0" smtClean="0"/>
            </a:br>
            <a:r>
              <a:rPr lang="en-US" dirty="0" smtClean="0"/>
              <a:t>Copyright </a:t>
            </a:r>
            <a:r>
              <a:rPr lang="en-US" dirty="0" smtClean="0"/>
              <a:t>© Texas Education Agency, 2013.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6248400" cy="1295400"/>
          </a:xfrm>
        </p:spPr>
        <p:txBody>
          <a:bodyPr/>
          <a:lstStyle/>
          <a:p>
            <a:pPr eaLnBrk="1" hangingPunct="1"/>
            <a:r>
              <a:rPr lang="en-US" dirty="0" smtClean="0"/>
              <a:t>Lesson Objectives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411663"/>
          </a:xfrm>
        </p:spPr>
        <p:txBody>
          <a:bodyPr/>
          <a:lstStyle/>
          <a:p>
            <a:r>
              <a:rPr lang="en-US" sz="2400" dirty="0" smtClean="0"/>
              <a:t>Identify positive work behaviors and personal qualities that enhance a person’s employability</a:t>
            </a:r>
          </a:p>
          <a:p>
            <a:r>
              <a:rPr lang="en-US" sz="2400" dirty="0" smtClean="0"/>
              <a:t>Identify the steps in the job hunt/hiring process</a:t>
            </a:r>
          </a:p>
          <a:p>
            <a:r>
              <a:rPr lang="en-US" sz="2400" dirty="0" smtClean="0"/>
              <a:t>Describe the function of a resume</a:t>
            </a:r>
          </a:p>
          <a:p>
            <a:r>
              <a:rPr lang="en-US" sz="2400" dirty="0" smtClean="0"/>
              <a:t>Describe the function of a portfolio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457200"/>
          </a:xfrm>
          <a:noFill/>
        </p:spPr>
        <p:txBody>
          <a:bodyPr/>
          <a:lstStyle/>
          <a:p>
            <a:fld id="{D419F340-852B-4B12-96C0-03D668D7C2EB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264042" y="6400800"/>
            <a:ext cx="8879958" cy="457200"/>
          </a:xfrm>
          <a:noFill/>
        </p:spPr>
        <p:txBody>
          <a:bodyPr/>
          <a:lstStyle/>
          <a:p>
            <a:pPr algn="r">
              <a:spcBef>
                <a:spcPts val="200"/>
              </a:spcBef>
            </a:pPr>
            <a:r>
              <a:rPr lang="en-US" altLang="en-US" dirty="0" smtClean="0"/>
              <a:t>IT</a:t>
            </a:r>
            <a:r>
              <a:rPr lang="en-US" altLang="en-US" dirty="0"/>
              <a:t>: Principles of Information Technology – Investigating IT Employment </a:t>
            </a:r>
            <a:r>
              <a:rPr lang="en-US" altLang="en-US" dirty="0" smtClean="0"/>
              <a:t>Opportunities </a:t>
            </a:r>
            <a:br>
              <a:rPr lang="en-US" altLang="en-US" dirty="0" smtClean="0"/>
            </a:br>
            <a:r>
              <a:rPr lang="en-US" dirty="0" smtClean="0"/>
              <a:t>Copyright </a:t>
            </a:r>
            <a:r>
              <a:rPr lang="en-US" dirty="0" smtClean="0"/>
              <a:t>© Texas Education Agency, 2013.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6248400" cy="1295400"/>
          </a:xfrm>
        </p:spPr>
        <p:txBody>
          <a:bodyPr/>
          <a:lstStyle/>
          <a:p>
            <a:r>
              <a:rPr lang="en-US" dirty="0" smtClean="0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411662"/>
          </a:xfrm>
        </p:spPr>
        <p:txBody>
          <a:bodyPr/>
          <a:lstStyle/>
          <a:p>
            <a:r>
              <a:rPr lang="en-US" sz="2400" dirty="0"/>
              <a:t>Define Information Technology</a:t>
            </a:r>
          </a:p>
          <a:p>
            <a:r>
              <a:rPr lang="en-US" sz="2400" dirty="0"/>
              <a:t>Identify the four career pathways in the IT field</a:t>
            </a:r>
          </a:p>
          <a:p>
            <a:r>
              <a:rPr lang="en-US" sz="2400" dirty="0"/>
              <a:t>List types of jobs available within the IT field </a:t>
            </a:r>
          </a:p>
          <a:p>
            <a:r>
              <a:rPr lang="en-US" sz="2400" dirty="0"/>
              <a:t>Use the Internet to research IT careers</a:t>
            </a:r>
          </a:p>
          <a:p>
            <a:r>
              <a:rPr lang="en-US" sz="2400" dirty="0"/>
              <a:t>Identify types of job tasks and duties within the IT field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25FAE-2786-4545-B84F-5E31B32C4E68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264042" y="6400800"/>
            <a:ext cx="8879958" cy="457200"/>
          </a:xfrm>
          <a:noFill/>
        </p:spPr>
        <p:txBody>
          <a:bodyPr/>
          <a:lstStyle/>
          <a:p>
            <a:pPr algn="r">
              <a:spcBef>
                <a:spcPts val="200"/>
              </a:spcBef>
            </a:pPr>
            <a:r>
              <a:rPr lang="en-US" altLang="en-US" dirty="0" smtClean="0"/>
              <a:t>IT</a:t>
            </a:r>
            <a:r>
              <a:rPr lang="en-US" altLang="en-US" dirty="0"/>
              <a:t>: Principles of Information Technology – Investigating IT Employment </a:t>
            </a:r>
            <a:r>
              <a:rPr lang="en-US" altLang="en-US" dirty="0" smtClean="0"/>
              <a:t>Opportunities </a:t>
            </a:r>
            <a:br>
              <a:rPr lang="en-US" altLang="en-US" dirty="0" smtClean="0"/>
            </a:br>
            <a:r>
              <a:rPr lang="en-US" dirty="0" smtClean="0"/>
              <a:t>Copyright </a:t>
            </a:r>
            <a:r>
              <a:rPr lang="en-US" dirty="0" smtClean="0"/>
              <a:t>© Texas Education Agency, 2013. All rights reserved.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079317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Hiring Process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Locate a job opening</a:t>
            </a:r>
          </a:p>
          <a:p>
            <a:pPr lvl="1" eaLnBrk="1" hangingPunct="1"/>
            <a:r>
              <a:rPr lang="en-US" sz="2400" dirty="0" smtClean="0"/>
              <a:t>Search the Internet</a:t>
            </a:r>
          </a:p>
          <a:p>
            <a:pPr lvl="1" eaLnBrk="1" hangingPunct="1"/>
            <a:r>
              <a:rPr lang="en-US" sz="2400" dirty="0" smtClean="0"/>
              <a:t>Newspaper </a:t>
            </a:r>
            <a:r>
              <a:rPr lang="en-US" sz="2400" dirty="0" smtClean="0"/>
              <a:t>ads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Employment </a:t>
            </a:r>
            <a:r>
              <a:rPr lang="en-US" sz="2400" dirty="0" smtClean="0"/>
              <a:t>offices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Word of mouth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457200"/>
          </a:xfrm>
          <a:noFill/>
        </p:spPr>
        <p:txBody>
          <a:bodyPr/>
          <a:lstStyle/>
          <a:p>
            <a:fld id="{75B0531F-0B1F-4C93-833C-74C768A5F78C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264042" y="6400800"/>
            <a:ext cx="8879958" cy="457200"/>
          </a:xfrm>
          <a:noFill/>
        </p:spPr>
        <p:txBody>
          <a:bodyPr/>
          <a:lstStyle/>
          <a:p>
            <a:pPr algn="r">
              <a:spcBef>
                <a:spcPts val="200"/>
              </a:spcBef>
            </a:pPr>
            <a:r>
              <a:rPr lang="en-US" altLang="en-US" dirty="0" smtClean="0"/>
              <a:t>IT</a:t>
            </a:r>
            <a:r>
              <a:rPr lang="en-US" altLang="en-US" dirty="0"/>
              <a:t>: Principles of Information Technology – Investigating IT Employment </a:t>
            </a:r>
            <a:r>
              <a:rPr lang="en-US" altLang="en-US" dirty="0" smtClean="0"/>
              <a:t>Opportunities </a:t>
            </a:r>
            <a:br>
              <a:rPr lang="en-US" altLang="en-US" dirty="0" smtClean="0"/>
            </a:br>
            <a:r>
              <a:rPr lang="en-US" dirty="0" smtClean="0"/>
              <a:t>Copyright </a:t>
            </a:r>
            <a:r>
              <a:rPr lang="en-US" dirty="0" smtClean="0"/>
              <a:t>© Texas Education Agency, 2013.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Hiring Process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Locate the requirements of that company and follow them</a:t>
            </a:r>
          </a:p>
          <a:p>
            <a:pPr eaLnBrk="1" hangingPunct="1"/>
            <a:r>
              <a:rPr lang="en-US" dirty="0" smtClean="0"/>
              <a:t>Usually, </a:t>
            </a:r>
            <a:r>
              <a:rPr lang="en-US" dirty="0" smtClean="0"/>
              <a:t>the first step is an application:</a:t>
            </a:r>
          </a:p>
          <a:p>
            <a:pPr lvl="1" eaLnBrk="1" hangingPunct="1"/>
            <a:r>
              <a:rPr lang="en-US" sz="2400" dirty="0" smtClean="0"/>
              <a:t>Fill-in-the-blank </a:t>
            </a:r>
            <a:r>
              <a:rPr lang="en-US" sz="2400" dirty="0" smtClean="0"/>
              <a:t>form</a:t>
            </a:r>
          </a:p>
          <a:p>
            <a:pPr lvl="1" eaLnBrk="1" hangingPunct="1"/>
            <a:r>
              <a:rPr lang="en-US" sz="2400" dirty="0" smtClean="0"/>
              <a:t>Basic information</a:t>
            </a:r>
          </a:p>
          <a:p>
            <a:pPr lvl="1" eaLnBrk="1" hangingPunct="1"/>
            <a:r>
              <a:rPr lang="en-US" sz="2400" dirty="0" smtClean="0"/>
              <a:t>Name, address, social security number</a:t>
            </a:r>
          </a:p>
          <a:p>
            <a:pPr lvl="1" eaLnBrk="1" hangingPunct="1"/>
            <a:r>
              <a:rPr lang="en-US" sz="2400" dirty="0" smtClean="0"/>
              <a:t>Previous employer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457200"/>
          </a:xfrm>
          <a:noFill/>
        </p:spPr>
        <p:txBody>
          <a:bodyPr/>
          <a:lstStyle/>
          <a:p>
            <a:fld id="{4ADA98CA-3789-47EF-B13E-19F790D80FB8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pic>
        <p:nvPicPr>
          <p:cNvPr id="19463" name="Picture 2" descr="C:\Users\Mom\AppData\Local\Microsoft\Windows\Temporary Internet Files\Content.IE5\NVDAGQ6J\MC900357103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10400" y="3657600"/>
            <a:ext cx="1814513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264042" y="6400800"/>
            <a:ext cx="8879958" cy="457200"/>
          </a:xfrm>
          <a:noFill/>
        </p:spPr>
        <p:txBody>
          <a:bodyPr/>
          <a:lstStyle/>
          <a:p>
            <a:pPr algn="r">
              <a:spcBef>
                <a:spcPts val="200"/>
              </a:spcBef>
            </a:pPr>
            <a:r>
              <a:rPr lang="en-US" altLang="en-US" dirty="0" smtClean="0"/>
              <a:t>IT</a:t>
            </a:r>
            <a:r>
              <a:rPr lang="en-US" altLang="en-US" dirty="0"/>
              <a:t>: Principles of Information Technology – Investigating IT Employment </a:t>
            </a:r>
            <a:r>
              <a:rPr lang="en-US" altLang="en-US" dirty="0" smtClean="0"/>
              <a:t>Opportunities </a:t>
            </a:r>
            <a:br>
              <a:rPr lang="en-US" altLang="en-US" dirty="0" smtClean="0"/>
            </a:br>
            <a:r>
              <a:rPr lang="en-US" dirty="0" smtClean="0"/>
              <a:t>Copyright </a:t>
            </a:r>
            <a:r>
              <a:rPr lang="en-US" dirty="0" smtClean="0"/>
              <a:t>© Texas Education Agency, 2013.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Hiring Process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The next step could be the résumé:</a:t>
            </a:r>
          </a:p>
          <a:p>
            <a:pPr lvl="1" eaLnBrk="1" hangingPunct="1"/>
            <a:r>
              <a:rPr lang="en-US" sz="2400" dirty="0" smtClean="0"/>
              <a:t>A t</a:t>
            </a:r>
            <a:r>
              <a:rPr lang="en-US" sz="2400" dirty="0" smtClean="0"/>
              <a:t>yped </a:t>
            </a:r>
            <a:r>
              <a:rPr lang="en-US" sz="2400" dirty="0" smtClean="0"/>
              <a:t>document you provide</a:t>
            </a:r>
          </a:p>
          <a:p>
            <a:pPr lvl="1" eaLnBrk="1" hangingPunct="1"/>
            <a:r>
              <a:rPr lang="en-US" sz="2400" dirty="0" smtClean="0"/>
              <a:t>Summarizes </a:t>
            </a:r>
            <a:r>
              <a:rPr lang="en-US" sz="2400" dirty="0" smtClean="0"/>
              <a:t>your</a:t>
            </a:r>
            <a:endParaRPr lang="en-US" sz="2400" dirty="0" smtClean="0"/>
          </a:p>
          <a:p>
            <a:pPr lvl="2" eaLnBrk="1" hangingPunct="1"/>
            <a:r>
              <a:rPr lang="en-US" sz="2000" dirty="0" smtClean="0"/>
              <a:t>education</a:t>
            </a:r>
          </a:p>
          <a:p>
            <a:pPr lvl="2" eaLnBrk="1" hangingPunct="1"/>
            <a:r>
              <a:rPr lang="en-US" sz="2000" dirty="0" smtClean="0"/>
              <a:t>job skills (related to this job)</a:t>
            </a:r>
          </a:p>
          <a:p>
            <a:pPr lvl="2" eaLnBrk="1" hangingPunct="1"/>
            <a:r>
              <a:rPr lang="en-US" sz="2000" dirty="0" smtClean="0"/>
              <a:t>past employment history</a:t>
            </a:r>
          </a:p>
          <a:p>
            <a:pPr lvl="1" eaLnBrk="1" hangingPunct="1"/>
            <a:r>
              <a:rPr lang="en-US" sz="2400" dirty="0" smtClean="0"/>
              <a:t>U</a:t>
            </a:r>
            <a:r>
              <a:rPr lang="en-US" sz="2400" dirty="0" smtClean="0"/>
              <a:t>sually </a:t>
            </a:r>
            <a:r>
              <a:rPr lang="en-US" sz="2400" dirty="0" smtClean="0"/>
              <a:t>in reverse chronological order</a:t>
            </a:r>
          </a:p>
          <a:p>
            <a:pPr lvl="1" eaLnBrk="1" hangingPunct="1"/>
            <a:r>
              <a:rPr lang="en-US" sz="2400" dirty="0" smtClean="0"/>
              <a:t>Keep it brief but accurate</a:t>
            </a:r>
          </a:p>
          <a:p>
            <a:pPr lvl="1" eaLnBrk="1" hangingPunct="1"/>
            <a:r>
              <a:rPr lang="en-US" sz="2400" dirty="0" smtClean="0"/>
              <a:t>If the potential employer is impressed, it will get you to the next step</a:t>
            </a:r>
          </a:p>
          <a:p>
            <a:pPr eaLnBrk="1" hangingPunct="1"/>
            <a:endParaRPr lang="en-US" sz="2800" dirty="0" smtClean="0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457200"/>
          </a:xfrm>
          <a:noFill/>
        </p:spPr>
        <p:txBody>
          <a:bodyPr/>
          <a:lstStyle/>
          <a:p>
            <a:fld id="{96CD3E41-4CEF-4274-B76D-08101FD14DB0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264042" y="6400800"/>
            <a:ext cx="8879958" cy="457200"/>
          </a:xfrm>
          <a:noFill/>
        </p:spPr>
        <p:txBody>
          <a:bodyPr/>
          <a:lstStyle/>
          <a:p>
            <a:pPr algn="r">
              <a:spcBef>
                <a:spcPts val="200"/>
              </a:spcBef>
            </a:pPr>
            <a:r>
              <a:rPr lang="en-US" altLang="en-US" dirty="0" smtClean="0"/>
              <a:t>IT</a:t>
            </a:r>
            <a:r>
              <a:rPr lang="en-US" altLang="en-US" dirty="0"/>
              <a:t>: Principles of Information Technology – Investigating IT Employment </a:t>
            </a:r>
            <a:r>
              <a:rPr lang="en-US" altLang="en-US" dirty="0" smtClean="0"/>
              <a:t>Opportunities </a:t>
            </a:r>
            <a:br>
              <a:rPr lang="en-US" altLang="en-US" dirty="0" smtClean="0"/>
            </a:br>
            <a:r>
              <a:rPr lang="en-US" dirty="0" smtClean="0"/>
              <a:t>Copyright </a:t>
            </a:r>
            <a:r>
              <a:rPr lang="en-US" dirty="0" smtClean="0"/>
              <a:t>© Texas Education Agency, 2013.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Hiring Process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010400" cy="2209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The next step is the interview</a:t>
            </a:r>
          </a:p>
          <a:p>
            <a:pPr eaLnBrk="1" hangingPunct="1"/>
            <a:r>
              <a:rPr lang="en-US" sz="2800" dirty="0" smtClean="0"/>
              <a:t>Face-to-face or by phone </a:t>
            </a:r>
          </a:p>
          <a:p>
            <a:pPr eaLnBrk="1" hangingPunct="1"/>
            <a:r>
              <a:rPr lang="en-US" sz="2800" dirty="0" smtClean="0"/>
              <a:t>Question and answer session</a:t>
            </a:r>
          </a:p>
          <a:p>
            <a:pPr eaLnBrk="1" hangingPunct="1"/>
            <a:r>
              <a:rPr lang="en-US" sz="2800" dirty="0" smtClean="0"/>
              <a:t>Common questions:</a:t>
            </a:r>
          </a:p>
          <a:p>
            <a:pPr lvl="1" eaLnBrk="1" hangingPunct="1"/>
            <a:endParaRPr lang="en-US" sz="2400" dirty="0" smtClean="0"/>
          </a:p>
          <a:p>
            <a:pPr lvl="1" eaLnBrk="1" hangingPunct="1"/>
            <a:endParaRPr lang="en-US" sz="2400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457200"/>
          </a:xfrm>
          <a:noFill/>
        </p:spPr>
        <p:txBody>
          <a:bodyPr/>
          <a:lstStyle/>
          <a:p>
            <a:fld id="{6EC26537-F9C5-4C7E-8CF4-3E57F965AFC7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pic>
        <p:nvPicPr>
          <p:cNvPr id="21511" name="Picture 2" descr="C:\Users\Mom\AppData\Local\Microsoft\Windows\Temporary Internet Files\Content.IE5\LI4DMLR4\MC900071132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90600" y="3886200"/>
            <a:ext cx="2762250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TextBox 7"/>
          <p:cNvSpPr txBox="1">
            <a:spLocks noChangeArrowheads="1"/>
          </p:cNvSpPr>
          <p:nvPr/>
        </p:nvSpPr>
        <p:spPr bwMode="auto">
          <a:xfrm>
            <a:off x="4343400" y="3711575"/>
            <a:ext cx="4572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>
              <a:buFont typeface="Arial" charset="0"/>
              <a:buChar char="•"/>
            </a:pPr>
            <a:r>
              <a:rPr lang="en-US" sz="2400"/>
              <a:t>What makes you the best </a:t>
            </a:r>
          </a:p>
          <a:p>
            <a:pPr marL="0" lvl="1"/>
            <a:r>
              <a:rPr lang="en-US" sz="2400"/>
              <a:t>          person for the job?</a:t>
            </a:r>
          </a:p>
          <a:p>
            <a:pPr marL="0" lvl="1">
              <a:buFont typeface="Arial" charset="0"/>
              <a:buChar char="•"/>
            </a:pPr>
            <a:r>
              <a:rPr lang="en-US" sz="2400"/>
              <a:t>What would your last employer </a:t>
            </a:r>
          </a:p>
          <a:p>
            <a:pPr marL="0" lvl="1"/>
            <a:r>
              <a:rPr lang="en-US" sz="2400"/>
              <a:t>         say is your worst quality?</a:t>
            </a:r>
          </a:p>
          <a:p>
            <a:pPr marL="0" lvl="1">
              <a:buFont typeface="Arial" charset="0"/>
              <a:buChar char="•"/>
            </a:pPr>
            <a:r>
              <a:rPr lang="en-US" sz="2400"/>
              <a:t>What was the most difficult part </a:t>
            </a:r>
          </a:p>
          <a:p>
            <a:pPr marL="0" lvl="1"/>
            <a:r>
              <a:rPr lang="en-US" sz="2400"/>
              <a:t>          of your last job?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264042" y="6400800"/>
            <a:ext cx="8879958" cy="457200"/>
          </a:xfrm>
          <a:noFill/>
        </p:spPr>
        <p:txBody>
          <a:bodyPr/>
          <a:lstStyle/>
          <a:p>
            <a:pPr algn="r">
              <a:spcBef>
                <a:spcPts val="200"/>
              </a:spcBef>
            </a:pPr>
            <a:r>
              <a:rPr lang="en-US" altLang="en-US" dirty="0" smtClean="0"/>
              <a:t>IT</a:t>
            </a:r>
            <a:r>
              <a:rPr lang="en-US" altLang="en-US" dirty="0"/>
              <a:t>: Principles of Information Technology – Investigating IT Employment </a:t>
            </a:r>
            <a:r>
              <a:rPr lang="en-US" altLang="en-US" dirty="0" smtClean="0"/>
              <a:t>Opportunities </a:t>
            </a:r>
            <a:br>
              <a:rPr lang="en-US" altLang="en-US" dirty="0" smtClean="0"/>
            </a:br>
            <a:r>
              <a:rPr lang="en-US" dirty="0" smtClean="0"/>
              <a:t>Copyright </a:t>
            </a:r>
            <a:r>
              <a:rPr lang="en-US" dirty="0" smtClean="0"/>
              <a:t>© Texas Education Agency, 2013.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Hiring Process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2390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References</a:t>
            </a:r>
          </a:p>
          <a:p>
            <a:pPr eaLnBrk="1" hangingPunct="1"/>
            <a:r>
              <a:rPr lang="en-US" sz="2400" dirty="0" smtClean="0"/>
              <a:t>Can be requested on the application, résumé, or at the interview</a:t>
            </a:r>
          </a:p>
          <a:p>
            <a:pPr eaLnBrk="1" hangingPunct="1"/>
            <a:r>
              <a:rPr lang="en-US" sz="2400" dirty="0" smtClean="0"/>
              <a:t>People who know you (but are not related) </a:t>
            </a:r>
          </a:p>
          <a:p>
            <a:pPr eaLnBrk="1" hangingPunct="1"/>
            <a:r>
              <a:rPr lang="en-US" sz="2400" dirty="0" smtClean="0"/>
              <a:t>People who can verify the </a:t>
            </a:r>
            <a:r>
              <a:rPr lang="en-US" sz="2400" dirty="0" smtClean="0"/>
              <a:t>information given </a:t>
            </a:r>
            <a:r>
              <a:rPr lang="en-US" sz="2400" dirty="0" smtClean="0"/>
              <a:t>on </a:t>
            </a:r>
            <a:r>
              <a:rPr lang="en-US" sz="2400" dirty="0" smtClean="0"/>
              <a:t>the application</a:t>
            </a:r>
            <a:r>
              <a:rPr lang="en-US" sz="2400" dirty="0" smtClean="0"/>
              <a:t>, </a:t>
            </a:r>
            <a:r>
              <a:rPr lang="en-US" sz="2400" dirty="0" smtClean="0"/>
              <a:t>résumé, </a:t>
            </a:r>
            <a:r>
              <a:rPr lang="en-US" sz="2400" dirty="0" smtClean="0"/>
              <a:t>or </a:t>
            </a:r>
            <a:r>
              <a:rPr lang="en-US" sz="2400" dirty="0" smtClean="0"/>
              <a:t>in the interview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Can be pastor, teacher, community leader, coworker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457200"/>
          </a:xfrm>
          <a:noFill/>
        </p:spPr>
        <p:txBody>
          <a:bodyPr/>
          <a:lstStyle/>
          <a:p>
            <a:fld id="{65DA6490-D30D-4F0F-9C02-FA45610C266D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264042" y="6400800"/>
            <a:ext cx="8879958" cy="457200"/>
          </a:xfrm>
          <a:noFill/>
        </p:spPr>
        <p:txBody>
          <a:bodyPr/>
          <a:lstStyle/>
          <a:p>
            <a:pPr algn="r">
              <a:spcBef>
                <a:spcPts val="200"/>
              </a:spcBef>
            </a:pPr>
            <a:r>
              <a:rPr lang="en-US" altLang="en-US" dirty="0" smtClean="0"/>
              <a:t>IT</a:t>
            </a:r>
            <a:r>
              <a:rPr lang="en-US" altLang="en-US" dirty="0"/>
              <a:t>: Principles of Information Technology – Investigating IT Employment </a:t>
            </a:r>
            <a:r>
              <a:rPr lang="en-US" altLang="en-US" dirty="0" smtClean="0"/>
              <a:t>Opportunities </a:t>
            </a:r>
            <a:br>
              <a:rPr lang="en-US" altLang="en-US" dirty="0" smtClean="0"/>
            </a:br>
            <a:r>
              <a:rPr lang="en-US" dirty="0" smtClean="0"/>
              <a:t>Copyright </a:t>
            </a:r>
            <a:r>
              <a:rPr lang="en-US" dirty="0" smtClean="0"/>
              <a:t>© Texas Education Agency, 2013.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Hiring Process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4343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Portfolio</a:t>
            </a:r>
          </a:p>
          <a:p>
            <a:pPr eaLnBrk="1" hangingPunct="1"/>
            <a:r>
              <a:rPr lang="en-US" sz="2400" dirty="0" smtClean="0"/>
              <a:t>Can be requested by the potential employer </a:t>
            </a:r>
          </a:p>
          <a:p>
            <a:pPr eaLnBrk="1" hangingPunct="1"/>
            <a:r>
              <a:rPr lang="en-US" sz="2400" dirty="0" smtClean="0"/>
              <a:t>Documentation of your skills</a:t>
            </a:r>
          </a:p>
          <a:p>
            <a:pPr eaLnBrk="1" hangingPunct="1"/>
            <a:r>
              <a:rPr lang="en-US" sz="2400" dirty="0" smtClean="0"/>
              <a:t>Photographs, certificates, letters, anything showing off previous work you have done</a:t>
            </a:r>
          </a:p>
          <a:p>
            <a:pPr eaLnBrk="1" hangingPunct="1"/>
            <a:r>
              <a:rPr lang="en-US" sz="2400" dirty="0" smtClean="0"/>
              <a:t>Can be printed or electronic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457200"/>
          </a:xfrm>
          <a:noFill/>
        </p:spPr>
        <p:txBody>
          <a:bodyPr/>
          <a:lstStyle/>
          <a:p>
            <a:fld id="{29A01549-C86D-4C2D-AE8F-912360969B9E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pic>
        <p:nvPicPr>
          <p:cNvPr id="23559" name="Picture 2" descr="C:\Users\Mom\AppData\Local\Microsoft\Windows\Temporary Internet Files\Content.IE5\NVDAGQ6J\MP900448186[1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62600" y="1905000"/>
            <a:ext cx="2741613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264042" y="6400800"/>
            <a:ext cx="8879958" cy="457200"/>
          </a:xfrm>
          <a:noFill/>
        </p:spPr>
        <p:txBody>
          <a:bodyPr/>
          <a:lstStyle/>
          <a:p>
            <a:pPr algn="r">
              <a:spcBef>
                <a:spcPts val="200"/>
              </a:spcBef>
            </a:pPr>
            <a:r>
              <a:rPr lang="en-US" altLang="en-US" dirty="0" smtClean="0"/>
              <a:t>IT</a:t>
            </a:r>
            <a:r>
              <a:rPr lang="en-US" altLang="en-US" dirty="0"/>
              <a:t>: Principles of Information Technology – Investigating IT Employment </a:t>
            </a:r>
            <a:r>
              <a:rPr lang="en-US" altLang="en-US" dirty="0" smtClean="0"/>
              <a:t>Opportunities </a:t>
            </a:r>
            <a:br>
              <a:rPr lang="en-US" altLang="en-US" dirty="0" smtClean="0"/>
            </a:br>
            <a:r>
              <a:rPr lang="en-US" dirty="0" smtClean="0"/>
              <a:t>Copyright </a:t>
            </a:r>
            <a:r>
              <a:rPr lang="en-US" dirty="0" smtClean="0"/>
              <a:t>© Texas Education Agency, 2013. All rights reserved.</a:t>
            </a:r>
            <a:endParaRPr lang="en-US" altLang="en-US" dirty="0" smtClean="0"/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rinciples of Information Technology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Lesson Objectives&amp;quot;&quot;/&gt;&lt;property id=&quot;20307&quot; value=&quot;263&quot;/&gt;&lt;/object&gt;&lt;object type=&quot;3&quot; unique_id=&quot;10006&quot;&gt;&lt;property id=&quot;20148&quot; value=&quot;5&quot;/&gt;&lt;property id=&quot;20300&quot; value=&quot;Slide 3 - &amp;quot;The Hiring Process&amp;quot;&quot;/&gt;&lt;property id=&quot;20307&quot; value=&quot;271&quot;/&gt;&lt;/object&gt;&lt;object type=&quot;3&quot; unique_id=&quot;10007&quot;&gt;&lt;property id=&quot;20148&quot; value=&quot;5&quot;/&gt;&lt;property id=&quot;20300&quot; value=&quot;Slide 4 - &amp;quot;The Hiring Process&amp;quot;&quot;/&gt;&lt;property id=&quot;20307&quot; value=&quot;272&quot;/&gt;&lt;/object&gt;&lt;object type=&quot;3&quot; unique_id=&quot;10008&quot;&gt;&lt;property id=&quot;20148&quot; value=&quot;5&quot;/&gt;&lt;property id=&quot;20300&quot; value=&quot;Slide 5 - &amp;quot;The Hiring Process&amp;quot;&quot;/&gt;&lt;property id=&quot;20307&quot; value=&quot;274&quot;/&gt;&lt;/object&gt;&lt;object type=&quot;3&quot; unique_id=&quot;10009&quot;&gt;&lt;property id=&quot;20148&quot; value=&quot;5&quot;/&gt;&lt;property id=&quot;20300&quot; value=&quot;Slide 6 - &amp;quot;The Hiring Process&amp;quot;&quot;/&gt;&lt;property id=&quot;20307&quot; value=&quot;273&quot;/&gt;&lt;/object&gt;&lt;object type=&quot;3&quot; unique_id=&quot;10010&quot;&gt;&lt;property id=&quot;20148&quot; value=&quot;5&quot;/&gt;&lt;property id=&quot;20300&quot; value=&quot;Slide 7 - &amp;quot;The Hiring Process&amp;quot;&quot;/&gt;&lt;property id=&quot;20307&quot; value=&quot;275&quot;/&gt;&lt;/object&gt;&lt;object type=&quot;3&quot; unique_id=&quot;10011&quot;&gt;&lt;property id=&quot;20148&quot; value=&quot;5&quot;/&gt;&lt;property id=&quot;20300&quot; value=&quot;Slide 8 - &amp;quot;The Hiring Process&amp;quot;&quot;/&gt;&lt;property id=&quot;20307&quot; value=&quot;276&quot;/&gt;&lt;/object&gt;&lt;object type=&quot;3&quot; unique_id=&quot;10012&quot;&gt;&lt;property id=&quot;20148&quot; value=&quot;5&quot;/&gt;&lt;property id=&quot;20300&quot; value=&quot;Slide 9 - &amp;quot;Information Technology&amp;#x0D;&amp;#x0A;Employment Opportunities&amp;quot;&quot;/&gt;&lt;property id=&quot;20307&quot; value=&quot;277&quot;/&gt;&lt;/object&gt;&lt;object type=&quot;3&quot; unique_id=&quot;10013&quot;&gt;&lt;property id=&quot;20148&quot; value=&quot;5&quot;/&gt;&lt;property id=&quot;20300&quot; value=&quot;Slide 10 - &amp;quot;Information Technology&amp;quot;&quot;/&gt;&lt;property id=&quot;20307&quot; value=&quot;264&quot;/&gt;&lt;/object&gt;&lt;object type=&quot;3&quot; unique_id=&quot;10014&quot;&gt;&lt;property id=&quot;20148&quot; value=&quot;5&quot;/&gt;&lt;property id=&quot;20300&quot; value=&quot;Slide 11 - &amp;quot;Information Technology Career Pathways&amp;quot;&quot;/&gt;&lt;property id=&quot;20307&quot; value=&quot;266&quot;/&gt;&lt;/object&gt;&lt;object type=&quot;3&quot; unique_id=&quot;10015&quot;&gt;&lt;property id=&quot;20148&quot; value=&quot;5&quot;/&gt;&lt;property id=&quot;20300&quot; value=&quot;Slide 12 - &amp;quot;Information Technology Types of Jobs&amp;quot;&quot;/&gt;&lt;property id=&quot;20307&quot; value=&quot;267&quot;/&gt;&lt;/object&gt;&lt;object type=&quot;3&quot; unique_id=&quot;10016&quot;&gt;&lt;property id=&quot;20148&quot; value=&quot;5&quot;/&gt;&lt;property id=&quot;20300&quot; value=&quot;Slide 13 - &amp;quot;Information Technology Types of Jobs&amp;quot;&quot;/&gt;&lt;property id=&quot;20307&quot; value=&quot;268&quot;/&gt;&lt;/object&gt;&lt;object type=&quot;3&quot; unique_id=&quot;10017&quot;&gt;&lt;property id=&quot;20148&quot; value=&quot;5&quot;/&gt;&lt;property id=&quot;20300&quot; value=&quot;Slide 14 - &amp;quot;Information Technology Types of Jobs&amp;quot;&quot;/&gt;&lt;property id=&quot;20307&quot; value=&quot;269&quot;/&gt;&lt;/object&gt;&lt;object type=&quot;3&quot; unique_id=&quot;10018&quot;&gt;&lt;property id=&quot;20148&quot; value=&quot;5&quot;/&gt;&lt;property id=&quot;20300&quot; value=&quot;Slide 15 - &amp;quot;Information Technology Types of Jobs&amp;quot;&quot;/&gt;&lt;property id=&quot;20307&quot; value=&quot;270&quot;/&gt;&lt;/object&gt;&lt;object type=&quot;3&quot; unique_id=&quot;10019&quot;&gt;&lt;property id=&quot;20148&quot; value=&quot;5&quot;/&gt;&lt;property id=&quot;20300&quot; value=&quot;Slide 16 - &amp;quot;The End&amp;quot;&quot;/&gt;&lt;property id=&quot;20307&quot; value=&quot;27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Network">
  <a:themeElements>
    <a:clrScheme name="Custom 1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000000"/>
      </a:hlink>
      <a:folHlink>
        <a:srgbClr val="000000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496</TotalTime>
  <Words>758</Words>
  <Application>Microsoft Office PowerPoint</Application>
  <PresentationFormat>On-screen Show (4:3)</PresentationFormat>
  <Paragraphs>165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Network</vt:lpstr>
      <vt:lpstr>Principles of Information Technology</vt:lpstr>
      <vt:lpstr>Lesson Objectives</vt:lpstr>
      <vt:lpstr>Lesson Objectives</vt:lpstr>
      <vt:lpstr>The Hiring Process</vt:lpstr>
      <vt:lpstr>The Hiring Process</vt:lpstr>
      <vt:lpstr>The Hiring Process</vt:lpstr>
      <vt:lpstr>The Hiring Process</vt:lpstr>
      <vt:lpstr>The Hiring Process</vt:lpstr>
      <vt:lpstr>The Hiring Process</vt:lpstr>
      <vt:lpstr>Information Technology Employment Opportunities</vt:lpstr>
      <vt:lpstr>Information Technology</vt:lpstr>
      <vt:lpstr>Information Technology Career Pathways</vt:lpstr>
      <vt:lpstr>Information Technology Types of Jobs</vt:lpstr>
      <vt:lpstr>Information Technology Types of Jobs</vt:lpstr>
      <vt:lpstr>Information Technology Types of Jobs</vt:lpstr>
      <vt:lpstr>Information Technology Types of Jobs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Tracy</dc:creator>
  <cp:lastModifiedBy>Elizabeth Morris</cp:lastModifiedBy>
  <cp:revision>67</cp:revision>
  <cp:lastPrinted>1601-01-01T00:00:00Z</cp:lastPrinted>
  <dcterms:created xsi:type="dcterms:W3CDTF">1601-01-01T00:00:00Z</dcterms:created>
  <dcterms:modified xsi:type="dcterms:W3CDTF">2013-07-13T00:31:20Z</dcterms:modified>
</cp:coreProperties>
</file>