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63" r:id="rId4"/>
    <p:sldId id="264" r:id="rId5"/>
    <p:sldId id="266" r:id="rId6"/>
    <p:sldId id="265" r:id="rId7"/>
    <p:sldId id="262" r:id="rId8"/>
    <p:sldId id="267" r:id="rId9"/>
    <p:sldId id="269" r:id="rId10"/>
    <p:sldId id="271" r:id="rId11"/>
    <p:sldId id="270" r:id="rId12"/>
    <p:sldId id="268" r:id="rId13"/>
    <p:sldId id="272" r:id="rId14"/>
    <p:sldId id="274" r:id="rId15"/>
    <p:sldId id="275" r:id="rId16"/>
    <p:sldId id="277" r:id="rId17"/>
    <p:sldId id="276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B3E4E-BFF1-435D-AFE3-2BE7B88097D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C2BFBAA-FF8C-4352-B8B2-905DCBF80A8A}">
      <dgm:prSet phldrT="[Text]" custT="1"/>
      <dgm:spPr>
        <a:ln w="5715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 sz="2400" b="0" dirty="0" smtClean="0"/>
        </a:p>
        <a:p>
          <a:endParaRPr lang="en-US" sz="2400" b="0" dirty="0" smtClean="0"/>
        </a:p>
        <a:p>
          <a:r>
            <a:rPr lang="en-US" sz="2800" b="0" dirty="0" smtClean="0"/>
            <a:t>Remove</a:t>
          </a:r>
        </a:p>
        <a:p>
          <a:r>
            <a:rPr lang="en-US" sz="2800" b="0" dirty="0" smtClean="0"/>
            <a:t> Potential</a:t>
          </a:r>
        </a:p>
        <a:p>
          <a:r>
            <a:rPr lang="en-US" sz="2800" b="0" dirty="0" smtClean="0"/>
            <a:t> Hazards</a:t>
          </a:r>
          <a:endParaRPr lang="en-US" sz="2800" b="0" dirty="0"/>
        </a:p>
      </dgm:t>
    </dgm:pt>
    <dgm:pt modelId="{485B1A1C-5D7D-47F0-97DD-63178F6E5C89}" type="parTrans" cxnId="{C0C2F0C0-1334-434C-93AC-270CCF3A8262}">
      <dgm:prSet/>
      <dgm:spPr/>
      <dgm:t>
        <a:bodyPr/>
        <a:lstStyle/>
        <a:p>
          <a:endParaRPr lang="en-US"/>
        </a:p>
      </dgm:t>
    </dgm:pt>
    <dgm:pt modelId="{C450F9B6-87F5-4B5D-A893-5B806A77ACA3}" type="sibTrans" cxnId="{C0C2F0C0-1334-434C-93AC-270CCF3A8262}">
      <dgm:prSet/>
      <dgm:spPr/>
      <dgm:t>
        <a:bodyPr/>
        <a:lstStyle/>
        <a:p>
          <a:endParaRPr lang="en-US"/>
        </a:p>
      </dgm:t>
    </dgm:pt>
    <dgm:pt modelId="{00A24FC2-ACEB-4BC9-9E5F-8A8BE455B85B}">
      <dgm:prSet phldrT="[Text]" custT="1"/>
      <dgm:spPr>
        <a:ln w="38100"/>
      </dgm:spPr>
      <dgm:t>
        <a:bodyPr/>
        <a:lstStyle/>
        <a:p>
          <a:r>
            <a:rPr lang="en-US" sz="3200" dirty="0" smtClean="0"/>
            <a:t>Obey Work Policies and Procedures</a:t>
          </a:r>
          <a:endParaRPr lang="en-US" sz="3200" dirty="0"/>
        </a:p>
      </dgm:t>
    </dgm:pt>
    <dgm:pt modelId="{AEA1EEC4-3911-44A8-8094-27A4CA3BF9DA}" type="parTrans" cxnId="{505B47FB-A941-46FD-B94C-CDE5D9CF2D9D}">
      <dgm:prSet/>
      <dgm:spPr/>
      <dgm:t>
        <a:bodyPr/>
        <a:lstStyle/>
        <a:p>
          <a:endParaRPr lang="en-US"/>
        </a:p>
      </dgm:t>
    </dgm:pt>
    <dgm:pt modelId="{78BDABDD-975F-4C27-9C1A-C04D7B8E7F21}" type="sibTrans" cxnId="{505B47FB-A941-46FD-B94C-CDE5D9CF2D9D}">
      <dgm:prSet/>
      <dgm:spPr/>
      <dgm:t>
        <a:bodyPr/>
        <a:lstStyle/>
        <a:p>
          <a:endParaRPr lang="en-US"/>
        </a:p>
      </dgm:t>
    </dgm:pt>
    <dgm:pt modelId="{5AF07203-01BF-4747-B269-0671A7F6B2BB}">
      <dgm:prSet phldrT="[Text]" custT="1"/>
      <dgm:spPr>
        <a:ln w="38100"/>
      </dgm:spPr>
      <dgm:t>
        <a:bodyPr/>
        <a:lstStyle/>
        <a:p>
          <a:r>
            <a:rPr lang="en-US" sz="3600" dirty="0" smtClean="0"/>
            <a:t>Wear Protective Equipment</a:t>
          </a:r>
          <a:endParaRPr lang="en-US" sz="3600" dirty="0"/>
        </a:p>
      </dgm:t>
    </dgm:pt>
    <dgm:pt modelId="{25C5BDA7-980D-4A88-827E-822AA6863F05}" type="parTrans" cxnId="{23A4B100-F17A-4745-A959-168F4433113C}">
      <dgm:prSet/>
      <dgm:spPr/>
      <dgm:t>
        <a:bodyPr/>
        <a:lstStyle/>
        <a:p>
          <a:endParaRPr lang="en-US"/>
        </a:p>
      </dgm:t>
    </dgm:pt>
    <dgm:pt modelId="{D7EFB873-6B0D-4D07-89BA-59B1A248233B}" type="sibTrans" cxnId="{23A4B100-F17A-4745-A959-168F4433113C}">
      <dgm:prSet/>
      <dgm:spPr/>
      <dgm:t>
        <a:bodyPr/>
        <a:lstStyle/>
        <a:p>
          <a:endParaRPr lang="en-US"/>
        </a:p>
      </dgm:t>
    </dgm:pt>
    <dgm:pt modelId="{8F31948F-8445-4EC9-9B64-D9C9AE3EAFD8}" type="pres">
      <dgm:prSet presAssocID="{A6EB3E4E-BFF1-435D-AFE3-2BE7B88097D2}" presName="Name0" presStyleCnt="0">
        <dgm:presLayoutVars>
          <dgm:dir/>
          <dgm:animLvl val="lvl"/>
          <dgm:resizeHandles val="exact"/>
        </dgm:presLayoutVars>
      </dgm:prSet>
      <dgm:spPr/>
    </dgm:pt>
    <dgm:pt modelId="{56CE58FF-ED08-4AA1-8F83-F26EF2F83D78}" type="pres">
      <dgm:prSet presAssocID="{3C2BFBAA-FF8C-4352-B8B2-905DCBF80A8A}" presName="Name8" presStyleCnt="0"/>
      <dgm:spPr/>
    </dgm:pt>
    <dgm:pt modelId="{DDFA106F-E281-4A55-9208-AC7E80C86B4B}" type="pres">
      <dgm:prSet presAssocID="{3C2BFBAA-FF8C-4352-B8B2-905DCBF80A8A}" presName="level" presStyleLbl="node1" presStyleIdx="0" presStyleCnt="3" custLinFactNeighborX="-3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CCE58-998D-4D2B-918D-ED308421F087}" type="pres">
      <dgm:prSet presAssocID="{3C2BFBAA-FF8C-4352-B8B2-905DCBF80A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98927-721A-44DD-9ED6-5940832FA5F9}" type="pres">
      <dgm:prSet presAssocID="{00A24FC2-ACEB-4BC9-9E5F-8A8BE455B85B}" presName="Name8" presStyleCnt="0"/>
      <dgm:spPr/>
    </dgm:pt>
    <dgm:pt modelId="{A14A1A6E-2904-4ADC-9880-8F622DFABD80}" type="pres">
      <dgm:prSet presAssocID="{00A24FC2-ACEB-4BC9-9E5F-8A8BE455B85B}" presName="level" presStyleLbl="node1" presStyleIdx="1" presStyleCnt="3" custScaleY="53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0EBC9-9C87-4138-B241-B116AEBB1953}" type="pres">
      <dgm:prSet presAssocID="{00A24FC2-ACEB-4BC9-9E5F-8A8BE455B8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8C6BD-567C-4C0D-A862-B986EFECBF7D}" type="pres">
      <dgm:prSet presAssocID="{5AF07203-01BF-4747-B269-0671A7F6B2BB}" presName="Name8" presStyleCnt="0"/>
      <dgm:spPr/>
    </dgm:pt>
    <dgm:pt modelId="{2E351D25-1B0A-4022-9985-4F0421DAD128}" type="pres">
      <dgm:prSet presAssocID="{5AF07203-01BF-4747-B269-0671A7F6B2BB}" presName="level" presStyleLbl="node1" presStyleIdx="2" presStyleCnt="3" custScaleY="48276" custLinFactNeighborY="-6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E6AB2-1749-4E7A-97A7-F7EAFB706F8D}" type="pres">
      <dgm:prSet presAssocID="{5AF07203-01BF-4747-B269-0671A7F6B2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088E5D-AC71-4DE0-9114-99614D68FE8D}" type="presOf" srcId="{A6EB3E4E-BFF1-435D-AFE3-2BE7B88097D2}" destId="{8F31948F-8445-4EC9-9B64-D9C9AE3EAFD8}" srcOrd="0" destOrd="0" presId="urn:microsoft.com/office/officeart/2005/8/layout/pyramid1"/>
    <dgm:cxn modelId="{F52C8F02-A1CF-4164-9B06-E6041C952A97}" type="presOf" srcId="{3C2BFBAA-FF8C-4352-B8B2-905DCBF80A8A}" destId="{217CCE58-998D-4D2B-918D-ED308421F087}" srcOrd="1" destOrd="0" presId="urn:microsoft.com/office/officeart/2005/8/layout/pyramid1"/>
    <dgm:cxn modelId="{BDDD2A73-841D-422A-8661-4F2E8709AF5A}" type="presOf" srcId="{3C2BFBAA-FF8C-4352-B8B2-905DCBF80A8A}" destId="{DDFA106F-E281-4A55-9208-AC7E80C86B4B}" srcOrd="0" destOrd="0" presId="urn:microsoft.com/office/officeart/2005/8/layout/pyramid1"/>
    <dgm:cxn modelId="{23A4B100-F17A-4745-A959-168F4433113C}" srcId="{A6EB3E4E-BFF1-435D-AFE3-2BE7B88097D2}" destId="{5AF07203-01BF-4747-B269-0671A7F6B2BB}" srcOrd="2" destOrd="0" parTransId="{25C5BDA7-980D-4A88-827E-822AA6863F05}" sibTransId="{D7EFB873-6B0D-4D07-89BA-59B1A248233B}"/>
    <dgm:cxn modelId="{A7C2F159-2354-4DA5-BC04-5F978C769925}" type="presOf" srcId="{5AF07203-01BF-4747-B269-0671A7F6B2BB}" destId="{1AFE6AB2-1749-4E7A-97A7-F7EAFB706F8D}" srcOrd="1" destOrd="0" presId="urn:microsoft.com/office/officeart/2005/8/layout/pyramid1"/>
    <dgm:cxn modelId="{6F7A6E10-4102-47AB-8487-F7E7CA40415F}" type="presOf" srcId="{00A24FC2-ACEB-4BC9-9E5F-8A8BE455B85B}" destId="{A14A1A6E-2904-4ADC-9880-8F622DFABD80}" srcOrd="0" destOrd="0" presId="urn:microsoft.com/office/officeart/2005/8/layout/pyramid1"/>
    <dgm:cxn modelId="{9754B2A6-D91B-4289-AA3A-37ED1485F3FB}" type="presOf" srcId="{5AF07203-01BF-4747-B269-0671A7F6B2BB}" destId="{2E351D25-1B0A-4022-9985-4F0421DAD128}" srcOrd="0" destOrd="0" presId="urn:microsoft.com/office/officeart/2005/8/layout/pyramid1"/>
    <dgm:cxn modelId="{505B47FB-A941-46FD-B94C-CDE5D9CF2D9D}" srcId="{A6EB3E4E-BFF1-435D-AFE3-2BE7B88097D2}" destId="{00A24FC2-ACEB-4BC9-9E5F-8A8BE455B85B}" srcOrd="1" destOrd="0" parTransId="{AEA1EEC4-3911-44A8-8094-27A4CA3BF9DA}" sibTransId="{78BDABDD-975F-4C27-9C1A-C04D7B8E7F21}"/>
    <dgm:cxn modelId="{02B7D441-5537-4B0A-A7C5-0B98D20EB3F7}" type="presOf" srcId="{00A24FC2-ACEB-4BC9-9E5F-8A8BE455B85B}" destId="{5010EBC9-9C87-4138-B241-B116AEBB1953}" srcOrd="1" destOrd="0" presId="urn:microsoft.com/office/officeart/2005/8/layout/pyramid1"/>
    <dgm:cxn modelId="{C0C2F0C0-1334-434C-93AC-270CCF3A8262}" srcId="{A6EB3E4E-BFF1-435D-AFE3-2BE7B88097D2}" destId="{3C2BFBAA-FF8C-4352-B8B2-905DCBF80A8A}" srcOrd="0" destOrd="0" parTransId="{485B1A1C-5D7D-47F0-97DD-63178F6E5C89}" sibTransId="{C450F9B6-87F5-4B5D-A893-5B806A77ACA3}"/>
    <dgm:cxn modelId="{1D1E3164-A4F3-414F-9B81-DC8DFD4609EF}" type="presParOf" srcId="{8F31948F-8445-4EC9-9B64-D9C9AE3EAFD8}" destId="{56CE58FF-ED08-4AA1-8F83-F26EF2F83D78}" srcOrd="0" destOrd="0" presId="urn:microsoft.com/office/officeart/2005/8/layout/pyramid1"/>
    <dgm:cxn modelId="{AE0E4234-2E83-4726-90C6-70A580CB6B06}" type="presParOf" srcId="{56CE58FF-ED08-4AA1-8F83-F26EF2F83D78}" destId="{DDFA106F-E281-4A55-9208-AC7E80C86B4B}" srcOrd="0" destOrd="0" presId="urn:microsoft.com/office/officeart/2005/8/layout/pyramid1"/>
    <dgm:cxn modelId="{056CA379-D206-4556-B0C9-535F67C11FCC}" type="presParOf" srcId="{56CE58FF-ED08-4AA1-8F83-F26EF2F83D78}" destId="{217CCE58-998D-4D2B-918D-ED308421F087}" srcOrd="1" destOrd="0" presId="urn:microsoft.com/office/officeart/2005/8/layout/pyramid1"/>
    <dgm:cxn modelId="{7EB8ACDE-9F95-40DF-A1F8-BE17D2AC38E9}" type="presParOf" srcId="{8F31948F-8445-4EC9-9B64-D9C9AE3EAFD8}" destId="{5CF98927-721A-44DD-9ED6-5940832FA5F9}" srcOrd="1" destOrd="0" presId="urn:microsoft.com/office/officeart/2005/8/layout/pyramid1"/>
    <dgm:cxn modelId="{6025C303-1023-4A42-8A63-80D7E1719D11}" type="presParOf" srcId="{5CF98927-721A-44DD-9ED6-5940832FA5F9}" destId="{A14A1A6E-2904-4ADC-9880-8F622DFABD80}" srcOrd="0" destOrd="0" presId="urn:microsoft.com/office/officeart/2005/8/layout/pyramid1"/>
    <dgm:cxn modelId="{FF4CF09A-53D1-4BF1-A5B4-C87564A5C37F}" type="presParOf" srcId="{5CF98927-721A-44DD-9ED6-5940832FA5F9}" destId="{5010EBC9-9C87-4138-B241-B116AEBB1953}" srcOrd="1" destOrd="0" presId="urn:microsoft.com/office/officeart/2005/8/layout/pyramid1"/>
    <dgm:cxn modelId="{1CD4518B-913F-4675-B657-AA22BEB8DF9E}" type="presParOf" srcId="{8F31948F-8445-4EC9-9B64-D9C9AE3EAFD8}" destId="{86A8C6BD-567C-4C0D-A862-B986EFECBF7D}" srcOrd="2" destOrd="0" presId="urn:microsoft.com/office/officeart/2005/8/layout/pyramid1"/>
    <dgm:cxn modelId="{2EB29423-E1C8-4E1B-8000-D195CD747A7A}" type="presParOf" srcId="{86A8C6BD-567C-4C0D-A862-B986EFECBF7D}" destId="{2E351D25-1B0A-4022-9985-4F0421DAD128}" srcOrd="0" destOrd="0" presId="urn:microsoft.com/office/officeart/2005/8/layout/pyramid1"/>
    <dgm:cxn modelId="{E331CDB3-E6EE-48C7-A6A4-43619ADD73D5}" type="presParOf" srcId="{86A8C6BD-567C-4C0D-A862-B986EFECBF7D}" destId="{1AFE6AB2-1749-4E7A-97A7-F7EAFB706F8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A106F-E281-4A55-9208-AC7E80C86B4B}">
      <dsp:nvSpPr>
        <dsp:cNvPr id="0" name=""/>
        <dsp:cNvSpPr/>
      </dsp:nvSpPr>
      <dsp:spPr>
        <a:xfrm>
          <a:off x="1981190" y="0"/>
          <a:ext cx="3934250" cy="2648053"/>
        </a:xfrm>
        <a:prstGeom prst="trapezoid">
          <a:avLst>
            <a:gd name="adj" fmla="val 742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Remove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 Potential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 Hazards</a:t>
          </a:r>
          <a:endParaRPr lang="en-US" sz="2800" b="0" kern="1200" dirty="0"/>
        </a:p>
      </dsp:txBody>
      <dsp:txXfrm>
        <a:off x="1981190" y="0"/>
        <a:ext cx="3934250" cy="2648053"/>
      </dsp:txXfrm>
    </dsp:sp>
    <dsp:sp modelId="{A14A1A6E-2904-4ADC-9880-8F622DFABD80}">
      <dsp:nvSpPr>
        <dsp:cNvPr id="0" name=""/>
        <dsp:cNvSpPr/>
      </dsp:nvSpPr>
      <dsp:spPr>
        <a:xfrm>
          <a:off x="949649" y="2648053"/>
          <a:ext cx="6025501" cy="1407572"/>
        </a:xfrm>
        <a:prstGeom prst="trapezoid">
          <a:avLst>
            <a:gd name="adj" fmla="val 742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Obey Work Policies and Procedures</a:t>
          </a:r>
          <a:endParaRPr lang="en-US" sz="3200" kern="1200" dirty="0"/>
        </a:p>
      </dsp:txBody>
      <dsp:txXfrm>
        <a:off x="2004112" y="2648053"/>
        <a:ext cx="3916575" cy="1407572"/>
      </dsp:txXfrm>
    </dsp:sp>
    <dsp:sp modelId="{2E351D25-1B0A-4022-9985-4F0421DAD128}">
      <dsp:nvSpPr>
        <dsp:cNvPr id="0" name=""/>
        <dsp:cNvSpPr/>
      </dsp:nvSpPr>
      <dsp:spPr>
        <a:xfrm>
          <a:off x="0" y="4038598"/>
          <a:ext cx="7924799" cy="1278374"/>
        </a:xfrm>
        <a:prstGeom prst="trapezoid">
          <a:avLst>
            <a:gd name="adj" fmla="val 742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Wear Protective Equipment</a:t>
          </a:r>
          <a:endParaRPr lang="en-US" sz="3600" kern="1200" dirty="0"/>
        </a:p>
      </dsp:txBody>
      <dsp:txXfrm>
        <a:off x="1386839" y="4038598"/>
        <a:ext cx="5151120" cy="1278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5F9C7E0-4028-45FC-BF08-246B8DEC2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6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7EB0332-4C58-4418-8DE3-BAAAD673C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249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8EF539-16D4-42BE-884B-618E77F68FE4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174EAE9-2055-44D7-B458-F869DF1CA340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74D80D3-4109-4827-92C8-3949AFD733C8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4F39C6F-8D8A-4D9F-A03C-F0F67E2302C1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9E1CD5C-79A8-47CC-860A-D939B212F9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4D20BBE-959F-400A-9160-30A39B0D3A4F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FC78CC3-EE01-47D6-967E-E1F22A97D52C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51E243D-D9FC-430A-AB33-07AA7E15CD90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4A7BF13-04DD-4868-B98E-7A8BFFE7B3FC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17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8792CB5-830B-4B71-A5F5-1BC7858BFB2E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1D8637C-EA80-4CA9-A68B-C232ED2F2402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E9949D1-A768-41C5-B49A-BC334D7BE830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D77C326-1FE4-4C14-9F22-D4DD1D79D438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7EDC538-8CBC-4AD7-8344-DC6DC1A363FC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F529BED-EC7E-4028-91AF-DC4BD321133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7DDCC46-F258-42AE-B597-99AEC3D83E2F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5EC73B-3659-4BD5-9498-56BD5DFBC52D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41FF13-1A45-4961-9E87-46BFC2C0B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9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0C9ED7-B38A-4293-8BD6-B104BCD2D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696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7FA91-354C-4D11-AF2B-0FCB3A16C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2752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41B65B-CE79-405F-9762-A0574E9AE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6194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482869-0559-45BA-8D65-B8B2DC226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8098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D3475-C017-48DA-BFAA-080E733BF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764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13B3FE-8F3E-4D13-85C7-95D9A898C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16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8BF31C-E29F-402C-B4AC-8048CF97C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595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18335D-3259-403D-B705-8C88D8D6E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110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23B54D-9601-43DD-9CA7-9588F88AD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6945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FBDB84-E14E-4046-AFD1-6916F4021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408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8420A1-E214-4671-BE5F-24D7A1177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868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C0818D-5F83-4D86-A49F-1C3D4FCEC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5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61723D-16BB-46E2-8A35-C1A2E3254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84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Principles of IT:  Job Safety Skills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E437237-7648-4D17-982D-CA2A94252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ＭＳ Ｐゴシック" charset="0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  <a:ea typeface="ＭＳ Ｐゴシック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  <a:ea typeface="ＭＳ Ｐゴシック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ＭＳ Ｐゴシック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ＭＳ Ｐゴシック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8001000" cy="1533525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000066"/>
                </a:solidFill>
                <a:ea typeface="ＭＳ Ｐゴシック" pitchFamily="34" charset="-128"/>
              </a:rPr>
              <a:t> Principles of Information Technology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Job Safety Skills</a:t>
            </a:r>
            <a:endParaRPr lang="en-US" smtClean="0">
              <a:solidFill>
                <a:schemeClr val="bg2"/>
              </a:solidFill>
              <a:ea typeface="ＭＳ Ｐゴシック" pitchFamily="34" charset="-128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Ergonomics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Workers who feel well work better!</a:t>
            </a:r>
          </a:p>
          <a:p>
            <a:r>
              <a:rPr lang="en-US" smtClean="0">
                <a:ea typeface="ＭＳ Ｐゴシック" pitchFamily="34" charset="-128"/>
              </a:rPr>
              <a:t>Workers’ well-being can be improved by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having a healthy and safe workplace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reducing worker stress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increasing job safety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reducing repetitive strain injuries</a:t>
            </a:r>
          </a:p>
          <a:p>
            <a:r>
              <a:rPr lang="en-US" smtClean="0">
                <a:ea typeface="ＭＳ Ｐゴシック" pitchFamily="34" charset="-128"/>
              </a:rPr>
              <a:t>Studies how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people work with people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people work with equipment</a:t>
            </a:r>
          </a:p>
          <a:p>
            <a:pPr lvl="1"/>
            <a:endParaRPr lang="en-US" b="1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560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Ergonomic Hazard</a:t>
            </a:r>
          </a:p>
        </p:txBody>
      </p:sp>
      <p:sp>
        <p:nvSpPr>
          <p:cNvPr id="26627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Any hazard that can cause injury or harm to a body part or system</a:t>
            </a:r>
          </a:p>
          <a:p>
            <a:r>
              <a:rPr lang="en-US" smtClean="0">
                <a:ea typeface="ＭＳ Ｐゴシック" pitchFamily="34" charset="-128"/>
              </a:rPr>
              <a:t>Repetitive Strain Injuries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Injuries caused by doing the same task over and over again each and every day</a:t>
            </a:r>
          </a:p>
        </p:txBody>
      </p:sp>
      <p:sp>
        <p:nvSpPr>
          <p:cNvPr id="26628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662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Ergonomic Fit Checklist</a:t>
            </a:r>
          </a:p>
        </p:txBody>
      </p:sp>
      <p:sp>
        <p:nvSpPr>
          <p:cNvPr id="27651" name="Content Placeholder 10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mtClean="0">
                <a:ea typeface="ＭＳ Ｐゴシック" pitchFamily="34" charset="-128"/>
              </a:rPr>
              <a:t>What task(s) need(s) to be done?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ea typeface="ＭＳ Ｐゴシック" pitchFamily="34" charset="-128"/>
              </a:rPr>
              <a:t>What tools and equipment are needed?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ea typeface="ＭＳ Ｐゴシック" pitchFamily="34" charset="-128"/>
              </a:rPr>
              <a:t>Is a lot of physical work needed?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ea typeface="ＭＳ Ｐゴシック" pitchFamily="34" charset="-128"/>
              </a:rPr>
              <a:t>Is a lot of mental work needed?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ea typeface="ＭＳ Ｐゴシック" pitchFamily="34" charset="-128"/>
              </a:rPr>
              <a:t>Is paying attention important to the work?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ea typeface="ＭＳ Ｐゴシック" pitchFamily="34" charset="-128"/>
              </a:rPr>
              <a:t>Is the workplace </a:t>
            </a:r>
            <a:r>
              <a:rPr lang="en-US" b="1" smtClean="0">
                <a:ea typeface="ＭＳ Ｐゴシック" pitchFamily="34" charset="-128"/>
              </a:rPr>
              <a:t>adjustable?</a:t>
            </a:r>
          </a:p>
          <a:p>
            <a:pPr lvl="1">
              <a:buFont typeface="Wingdings" pitchFamily="2" charset="2"/>
              <a:buChar char="q"/>
            </a:pPr>
            <a:r>
              <a:rPr lang="en-US" smtClean="0">
                <a:ea typeface="ＭＳ Ｐゴシック" pitchFamily="34" charset="-128"/>
              </a:rPr>
              <a:t>Something that can be made to fit or be used in many different ways by many different people</a:t>
            </a:r>
          </a:p>
        </p:txBody>
      </p:sp>
      <p:sp>
        <p:nvSpPr>
          <p:cNvPr id="2765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765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Preventing Accidents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Read signs and know the meanings of signs.</a:t>
            </a:r>
          </a:p>
          <a:p>
            <a:r>
              <a:rPr lang="en-US" smtClean="0">
                <a:ea typeface="ＭＳ Ｐゴシック" pitchFamily="34" charset="-128"/>
              </a:rPr>
              <a:t>Obey rules set forth by your company.</a:t>
            </a:r>
          </a:p>
          <a:p>
            <a:r>
              <a:rPr lang="en-US" smtClean="0">
                <a:ea typeface="ＭＳ Ｐゴシック" pitchFamily="34" charset="-128"/>
              </a:rPr>
              <a:t>DO NOT do anything that will put you in a situation where you feel unsafe.</a:t>
            </a:r>
          </a:p>
          <a:p>
            <a:r>
              <a:rPr lang="en-US" smtClean="0">
                <a:ea typeface="ＭＳ Ｐゴシック" pitchFamily="34" charset="-128"/>
              </a:rPr>
              <a:t>Always use protective equipment.</a:t>
            </a:r>
          </a:p>
          <a:p>
            <a:r>
              <a:rPr lang="en-US" smtClean="0">
                <a:ea typeface="ＭＳ Ｐゴシック" pitchFamily="34" charset="-128"/>
              </a:rPr>
              <a:t>Always notify a supervisor of a hazardous situation.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867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Common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Back strains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Slipping on slippery floor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Strained eyesight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Tripping over a ladder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Can you think of any other common Injuries?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97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639762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Controlling Hazards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228600" y="838200"/>
          <a:ext cx="7924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2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Scenarios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We will now evaluate a few scenarios and determine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what type of hazard it is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the potential workplace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how it could have been avoided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And remember…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317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92" y="2438400"/>
            <a:ext cx="811138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a typeface="+mn-ea"/>
              </a:rPr>
              <a:t>YOUR LIFE IS IMPORTANT,</a:t>
            </a: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a typeface="+mn-ea"/>
              </a:rPr>
              <a:t> SO BE SAFE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a typeface="+mn-ea"/>
              </a:rPr>
              <a:t>!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a typeface="+mn-ea"/>
            </a:endParaRPr>
          </a:p>
        </p:txBody>
      </p:sp>
      <p:sp>
        <p:nvSpPr>
          <p:cNvPr id="3277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Your Work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How many of you have ever had a job?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Where did you work?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What did you do?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Did you have safety guidelines to follow?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Have you ever felt uncomfortable performing a task at work?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1741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Does a safe workplace exist?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a typeface="ＭＳ Ｐゴシック" pitchFamily="34" charset="-128"/>
              </a:rPr>
              <a:t>Safety</a:t>
            </a:r>
            <a:r>
              <a:rPr lang="en-US" smtClean="0">
                <a:ea typeface="ＭＳ Ｐゴシック" pitchFamily="34" charset="-128"/>
              </a:rPr>
              <a:t> is the control of accidental loss.</a:t>
            </a:r>
          </a:p>
          <a:p>
            <a:r>
              <a:rPr lang="en-US" smtClean="0">
                <a:ea typeface="ＭＳ Ｐゴシック" pitchFamily="34" charset="-128"/>
              </a:rPr>
              <a:t>A true safe work place DOES NOT exist.</a:t>
            </a:r>
          </a:p>
          <a:p>
            <a:r>
              <a:rPr lang="en-US" smtClean="0">
                <a:ea typeface="ＭＳ Ｐゴシック" pitchFamily="34" charset="-128"/>
              </a:rPr>
              <a:t>Regardless of the job, hazards are going to take place.</a:t>
            </a:r>
          </a:p>
          <a:p>
            <a:r>
              <a:rPr lang="en-US" smtClean="0">
                <a:ea typeface="ＭＳ Ｐゴシック" pitchFamily="34" charset="-128"/>
              </a:rPr>
              <a:t>HAZARD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An activity, event, or condition that could create an incident that causes damage, injury, or illness.</a:t>
            </a:r>
          </a:p>
          <a:p>
            <a:r>
              <a:rPr lang="en-US" sz="3200" smtClean="0">
                <a:ea typeface="ＭＳ Ｐゴシック" pitchFamily="34" charset="-128"/>
              </a:rPr>
              <a:t>Can you think of any hazards?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1843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Hazards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Most people think of hazardous jobs as those that involve construction or heavy lifting, but this is FALSE.</a:t>
            </a:r>
          </a:p>
          <a:p>
            <a:r>
              <a:rPr lang="en-US" smtClean="0">
                <a:ea typeface="ＭＳ Ｐゴシック" pitchFamily="34" charset="-128"/>
              </a:rPr>
              <a:t>Hazardous Jobs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Office Jobs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Teaching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Engineering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Preaching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Healthcare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1946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Facts about Hazards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411663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Hazards can not be removed, only controlled.</a:t>
            </a:r>
          </a:p>
          <a:p>
            <a:endParaRPr lang="en-US" sz="2000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Hazard control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Reducing risk on injury, damage, or loss </a:t>
            </a:r>
          </a:p>
          <a:p>
            <a:pPr lvl="1"/>
            <a:endParaRPr lang="en-US" sz="2000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All jobs have some form of hazard.</a:t>
            </a:r>
          </a:p>
          <a:p>
            <a:endParaRPr lang="en-US" sz="2000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What are the hazards on your job?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048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48400" cy="96043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Types of Hazards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8153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Physical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Noisy Equipment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Vibrating Equipment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Falling Objects</a:t>
            </a:r>
          </a:p>
          <a:p>
            <a:r>
              <a:rPr lang="en-US" smtClean="0">
                <a:ea typeface="ＭＳ Ｐゴシック" pitchFamily="34" charset="-128"/>
              </a:rPr>
              <a:t>Chemical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Strong products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Oil based paint</a:t>
            </a:r>
          </a:p>
          <a:p>
            <a:r>
              <a:rPr lang="en-US" smtClean="0">
                <a:ea typeface="ＭＳ Ｐゴシック" pitchFamily="34" charset="-128"/>
              </a:rPr>
              <a:t>Biological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Insect Stings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Mold</a:t>
            </a:r>
          </a:p>
          <a:p>
            <a:pPr lvl="2"/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8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800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Ergonomic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Poor lighting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Inappropriate job or workstation design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Repetitive strain</a:t>
            </a:r>
          </a:p>
          <a:p>
            <a:r>
              <a:rPr lang="en-US" smtClean="0">
                <a:ea typeface="ＭＳ Ｐゴシック" pitchFamily="34" charset="-128"/>
              </a:rPr>
              <a:t>Psychological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Workplace-induced stressors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Discrimination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Excessive work hours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Relationships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151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Incidents &amp; Accidents 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>
          <a:xfrm>
            <a:off x="379413" y="2352675"/>
            <a:ext cx="4040187" cy="495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INCIDENTS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sz="half" idx="2"/>
          </p:nvPr>
        </p:nvSpPr>
        <p:spPr>
          <a:xfrm>
            <a:off x="379413" y="2819400"/>
            <a:ext cx="4040187" cy="26257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Events that could have, but did not, cause an injury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Near misses</a:t>
            </a:r>
          </a:p>
        </p:txBody>
      </p:sp>
      <p:sp>
        <p:nvSpPr>
          <p:cNvPr id="22533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8200" y="2352675"/>
            <a:ext cx="4041775" cy="495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ACCIDENTS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572000" y="2819400"/>
            <a:ext cx="4041775" cy="3429000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defRPr/>
            </a:pPr>
            <a:r>
              <a:rPr lang="en-US" sz="2400" dirty="0" smtClean="0"/>
              <a:t>Incidents </a:t>
            </a:r>
            <a:r>
              <a:rPr lang="en-US" sz="2400" dirty="0"/>
              <a:t>that have caused one or more </a:t>
            </a:r>
            <a:r>
              <a:rPr lang="en-US" sz="2400" dirty="0" smtClean="0"/>
              <a:t>of the following: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Injuries to </a:t>
            </a:r>
            <a:r>
              <a:rPr lang="en-US" sz="2400" dirty="0" smtClean="0"/>
              <a:t>workers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Property damage</a:t>
            </a:r>
          </a:p>
          <a:p>
            <a:pPr lvl="1" eaLnBrk="1" hangingPunct="1">
              <a:defRPr/>
            </a:pPr>
            <a:r>
              <a:rPr lang="en-US" sz="2400" dirty="0"/>
              <a:t>Environmental damage</a:t>
            </a:r>
          </a:p>
          <a:p>
            <a:pPr lvl="1" eaLnBrk="1" hangingPunct="1">
              <a:defRPr/>
            </a:pPr>
            <a:r>
              <a:rPr lang="en-US" sz="2400" dirty="0"/>
              <a:t>Loss of </a:t>
            </a:r>
            <a:r>
              <a:rPr lang="en-US" sz="2400" dirty="0" smtClean="0"/>
              <a:t>profits</a:t>
            </a:r>
          </a:p>
          <a:p>
            <a:pPr lvl="1" eaLnBrk="1" hangingPunct="1">
              <a:defRPr/>
            </a:pPr>
            <a:r>
              <a:rPr lang="en-US" sz="2400" dirty="0" smtClean="0"/>
              <a:t>Loss of productivity</a:t>
            </a:r>
            <a:endParaRPr lang="en-US" sz="2400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25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2536" name="TextBox 5"/>
          <p:cNvSpPr txBox="1">
            <a:spLocks noChangeArrowheads="1"/>
          </p:cNvSpPr>
          <p:nvPr/>
        </p:nvSpPr>
        <p:spPr bwMode="auto">
          <a:xfrm>
            <a:off x="409575" y="1524000"/>
            <a:ext cx="835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b="1"/>
              <a:t>Hazards can eventually lead to either of the following:</a:t>
            </a:r>
            <a:endParaRPr lang="en-US" sz="2400"/>
          </a:p>
        </p:txBody>
      </p:sp>
      <p:sp>
        <p:nvSpPr>
          <p:cNvPr id="2253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9"/>
          <p:cNvSpPr>
            <a:spLocks noGrp="1"/>
          </p:cNvSpPr>
          <p:nvPr>
            <p:ph type="title"/>
          </p:nvPr>
        </p:nvSpPr>
        <p:spPr>
          <a:xfrm>
            <a:off x="457200" y="685800"/>
            <a:ext cx="6248400" cy="1295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How do You Promote Safety?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2286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Ergonomics</a:t>
            </a:r>
          </a:p>
          <a:p>
            <a:pPr lvl="1">
              <a:defRPr/>
            </a:pPr>
            <a:r>
              <a:rPr lang="en-US" dirty="0" smtClean="0"/>
              <a:t>The study of the fit between people and their jobs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35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Goals of Ergonomics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Increase the well-being of workers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Increase the productivity of workers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Improve the health of workers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2458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Principles of IT:  Job Safety Skills</a:t>
            </a:r>
          </a:p>
        </p:txBody>
      </p:sp>
      <p:sp>
        <p:nvSpPr>
          <p:cNvPr id="2458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Principles of Information Technolog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Your Work Experience&amp;quot;&quot;/&gt;&lt;property id=&quot;20307&quot; value=&quot;273&quot;/&gt;&lt;/object&gt;&lt;object type=&quot;3&quot; unique_id=&quot;10006&quot;&gt;&lt;property id=&quot;20148&quot; value=&quot;5&quot;/&gt;&lt;property id=&quot;20300&quot; value=&quot;Slide 3 - &amp;quot;Does a safe workplace exist?&amp;quot;&quot;/&gt;&lt;property id=&quot;20307&quot; value=&quot;263&quot;/&gt;&lt;/object&gt;&lt;object type=&quot;3&quot; unique_id=&quot;10007&quot;&gt;&lt;property id=&quot;20148&quot; value=&quot;5&quot;/&gt;&lt;property id=&quot;20300&quot; value=&quot;Slide 4 - &amp;quot;Hazards&amp;quot;&quot;/&gt;&lt;property id=&quot;20307&quot; value=&quot;264&quot;/&gt;&lt;/object&gt;&lt;object type=&quot;3&quot; unique_id=&quot;10008&quot;&gt;&lt;property id=&quot;20148&quot; value=&quot;5&quot;/&gt;&lt;property id=&quot;20300&quot; value=&quot;Slide 5 - &amp;quot;Facts about Hazards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Types of Hazards&amp;quot;&quot;/&gt;&lt;property id=&quot;20307&quot; value=&quot;265&quot;/&gt;&lt;/object&gt;&lt;object type=&quot;3&quot; unique_id=&quot;10010&quot;&gt;&lt;property id=&quot;20148&quot; value=&quot;5&quot;/&gt;&lt;property id=&quot;20300&quot; value=&quot;Slide 7 - &amp;quot;Incidents &amp;amp; Accidents 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How do You Promote Safety?&amp;quot;&quot;/&gt;&lt;property id=&quot;20307&quot; value=&quot;267&quot;/&gt;&lt;/object&gt;&lt;object type=&quot;3&quot; unique_id=&quot;10012&quot;&gt;&lt;property id=&quot;20148&quot; value=&quot;5&quot;/&gt;&lt;property id=&quot;20300&quot; value=&quot;Slide 9 - &amp;quot;Goals of Ergonomics&amp;quot;&quot;/&gt;&lt;property id=&quot;20307&quot; value=&quot;269&quot;/&gt;&lt;/object&gt;&lt;object type=&quot;3&quot; unique_id=&quot;10013&quot;&gt;&lt;property id=&quot;20148&quot; value=&quot;5&quot;/&gt;&lt;property id=&quot;20300&quot; value=&quot;Slide 10 - &amp;quot;Ergonomics&amp;quot;&quot;/&gt;&lt;property id=&quot;20307&quot; value=&quot;271&quot;/&gt;&lt;/object&gt;&lt;object type=&quot;3&quot; unique_id=&quot;10014&quot;&gt;&lt;property id=&quot;20148&quot; value=&quot;5&quot;/&gt;&lt;property id=&quot;20300&quot; value=&quot;Slide 11 - &amp;quot;Ergonomic Hazard&amp;quot;&quot;/&gt;&lt;property id=&quot;20307&quot; value=&quot;270&quot;/&gt;&lt;/object&gt;&lt;object type=&quot;3&quot; unique_id=&quot;10015&quot;&gt;&lt;property id=&quot;20148&quot; value=&quot;5&quot;/&gt;&lt;property id=&quot;20300&quot; value=&quot;Slide 12 - &amp;quot;Ergonomic Fit Checklist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Preventing Accidents&amp;quot;&quot;/&gt;&lt;property id=&quot;20307&quot; value=&quot;272&quot;/&gt;&lt;/object&gt;&lt;object type=&quot;3&quot; unique_id=&quot;10017&quot;&gt;&lt;property id=&quot;20148&quot; value=&quot;5&quot;/&gt;&lt;property id=&quot;20300&quot; value=&quot;Slide 14 - &amp;quot;Common Injuries&amp;quot;&quot;/&gt;&lt;property id=&quot;20307&quot; value=&quot;274&quot;/&gt;&lt;/object&gt;&lt;object type=&quot;3&quot; unique_id=&quot;10018&quot;&gt;&lt;property id=&quot;20148&quot; value=&quot;5&quot;/&gt;&lt;property id=&quot;20300&quot; value=&quot;Slide 15 - &amp;quot;Controlling Hazards&amp;quot;&quot;/&gt;&lt;property id=&quot;20307&quot; value=&quot;275&quot;/&gt;&lt;/object&gt;&lt;object type=&quot;3&quot; unique_id=&quot;10019&quot;&gt;&lt;property id=&quot;20148&quot; value=&quot;5&quot;/&gt;&lt;property id=&quot;20300&quot; value=&quot;Slide 16 - &amp;quot;Scenarios &amp;quot;&quot;/&gt;&lt;property id=&quot;20307&quot; value=&quot;277&quot;/&gt;&lt;/object&gt;&lt;object type=&quot;3&quot; unique_id=&quot;10020&quot;&gt;&lt;property id=&quot;20148&quot; value=&quot;5&quot;/&gt;&lt;property id=&quot;20300&quot; value=&quot;Slide 17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846</TotalTime>
  <Words>890</Words>
  <Application>Microsoft Office PowerPoint</Application>
  <PresentationFormat>On-screen Show (4:3)</PresentationFormat>
  <Paragraphs>191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ＭＳ Ｐゴシック</vt:lpstr>
      <vt:lpstr>Wingdings</vt:lpstr>
      <vt:lpstr>Times New Roman</vt:lpstr>
      <vt:lpstr>Network</vt:lpstr>
      <vt:lpstr> Principles of Information Technology</vt:lpstr>
      <vt:lpstr>Your Work Experience</vt:lpstr>
      <vt:lpstr>Does a safe workplace exist?</vt:lpstr>
      <vt:lpstr>Hazards</vt:lpstr>
      <vt:lpstr>Facts about Hazards</vt:lpstr>
      <vt:lpstr>Types of Hazards</vt:lpstr>
      <vt:lpstr>Incidents &amp; Accidents </vt:lpstr>
      <vt:lpstr>How do You Promote Safety?</vt:lpstr>
      <vt:lpstr>Goals of Ergonomics</vt:lpstr>
      <vt:lpstr>Ergonomics</vt:lpstr>
      <vt:lpstr>Ergonomic Hazard</vt:lpstr>
      <vt:lpstr>Ergonomic Fit Checklist</vt:lpstr>
      <vt:lpstr>Preventing Accidents</vt:lpstr>
      <vt:lpstr>Common Injuries</vt:lpstr>
      <vt:lpstr>Controlling Hazards</vt:lpstr>
      <vt:lpstr>Scenarios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SMILEYdiva24</dc:creator>
  <cp:lastModifiedBy>Tracy</cp:lastModifiedBy>
  <cp:revision>65</cp:revision>
  <cp:lastPrinted>1601-01-01T00:00:00Z</cp:lastPrinted>
  <dcterms:created xsi:type="dcterms:W3CDTF">1601-01-01T00:00:00Z</dcterms:created>
  <dcterms:modified xsi:type="dcterms:W3CDTF">2013-08-17T05:36:34Z</dcterms:modified>
</cp:coreProperties>
</file>